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image" Target="../media/image-4-2.png"/><Relationship Id="rId3" Type="http://schemas.openxmlformats.org/officeDocument/2006/relationships/image" Target="../media/image-4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image" Target="../media/image-5-3.png"/><Relationship Id="rId4" Type="http://schemas.openxmlformats.org/officeDocument/2006/relationships/image" Target="../media/image-5-4.png"/><Relationship Id="rId5" Type="http://schemas.openxmlformats.org/officeDocument/2006/relationships/image" Target="../media/image-5-5.png"/><Relationship Id="rId6" Type="http://schemas.openxmlformats.org/officeDocument/2006/relationships/slideLayout" Target="../slideLayouts/slideLayout1.xml"/><Relationship Id="rId7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7863840" y="0"/>
            <a:ext cx="4297680" cy="6858000"/>
          </a:xfrm>
          <a:prstGeom prst="rect">
            <a:avLst/>
          </a:prstGeom>
          <a:solidFill>
            <a:srgbClr val="065A82"/>
          </a:solidFill>
          <a:ln/>
        </p:spPr>
      </p:sp>
      <p:sp>
        <p:nvSpPr>
          <p:cNvPr id="3" name="Shape 1"/>
          <p:cNvSpPr/>
          <p:nvPr/>
        </p:nvSpPr>
        <p:spPr>
          <a:xfrm>
            <a:off x="8778240" y="1097280"/>
            <a:ext cx="3108960" cy="310896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4" name="Shape 2"/>
          <p:cNvSpPr/>
          <p:nvPr/>
        </p:nvSpPr>
        <p:spPr>
          <a:xfrm>
            <a:off x="9646920" y="1965960"/>
            <a:ext cx="1371600" cy="137160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5" name="Image 0" descr="/home/claude/separate_ppts/percenta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03536" y="2322576"/>
            <a:ext cx="658368" cy="658368"/>
          </a:xfrm>
          <a:prstGeom prst="rect">
            <a:avLst/>
          </a:prstGeom>
        </p:spPr>
      </p:pic>
      <p:sp>
        <p:nvSpPr>
          <p:cNvPr id="6" name="Shape 3"/>
          <p:cNvSpPr/>
          <p:nvPr/>
        </p:nvSpPr>
        <p:spPr>
          <a:xfrm>
            <a:off x="548640" y="411480"/>
            <a:ext cx="1810512" cy="1280160"/>
          </a:xfrm>
          <a:prstGeom prst="roundRect">
            <a:avLst>
              <a:gd name="adj" fmla="val 6429"/>
            </a:avLst>
          </a:prstGeom>
          <a:solidFill>
            <a:srgbClr val="FFFFFF"/>
          </a:solidFill>
          <a:ln/>
          <a:effectLst>
            <a:outerShdw sx="100000" sy="100000" kx="0" ky="0" algn="bl" rotWithShape="0" blurRad="101600" dist="38100" dir="5400000">
              <a:srgbClr val="000000">
                <a:alpha val="25000"/>
              </a:srgbClr>
            </a:outerShdw>
          </a:effectLst>
        </p:spPr>
      </p:sp>
      <p:pic>
        <p:nvPicPr>
          <p:cNvPr id="7" name="Image 1" descr="/home/claude/separate_ppts/swc_logo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530352"/>
            <a:ext cx="1536192" cy="1088136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640080" y="1920240"/>
            <a:ext cx="6858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spc="200" kern="0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TAX (MAHARASHTRA) — PAYMENT &amp; CHALLAN GUIDE</a:t>
            </a:r>
            <a:endParaRPr lang="en-US" sz="1300" dirty="0"/>
          </a:p>
        </p:txBody>
      </p:sp>
      <p:sp>
        <p:nvSpPr>
          <p:cNvPr id="9" name="Text 5"/>
          <p:cNvSpPr/>
          <p:nvPr/>
        </p:nvSpPr>
        <p:spPr>
          <a:xfrm>
            <a:off x="594360" y="2377440"/>
            <a:ext cx="713232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PT Payment</a:t>
            </a:r>
            <a:endParaRPr lang="en-US" sz="3600" dirty="0"/>
          </a:p>
          <a:p>
            <a:pPr indent="0" marL="0">
              <a:lnSpc>
                <a:spcPct val="105000"/>
              </a:lnSpc>
              <a:buNone/>
            </a:pPr>
            <a:r>
              <a:rPr lang="en-US" sz="36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Step by Step</a:t>
            </a:r>
            <a:endParaRPr lang="en-US" sz="3600" dirty="0"/>
          </a:p>
        </p:txBody>
      </p:sp>
      <p:sp>
        <p:nvSpPr>
          <p:cNvPr id="10" name="Text 6"/>
          <p:cNvSpPr/>
          <p:nvPr/>
        </p:nvSpPr>
        <p:spPr>
          <a:xfrm>
            <a:off x="640080" y="4160520"/>
            <a:ext cx="6675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E8F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large-format, screenshot walkthrough for making your monthly Professional Tax (PTRC/PTEC) payment on the MahaGST Portal.</a:t>
            </a:r>
            <a:endParaRPr lang="en-US" sz="14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TAX (MAHARASHTRA)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065A8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1 OF 3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065A82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1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percentage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065A82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Open e-Payment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On mahagst.gov.in, go to PT Payments in the left menu and click 'e-Payment – PTRC-Return / PTEC'.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1651097" y="1554480"/>
            <a:ext cx="8886758" cy="4800600"/>
          </a:xfrm>
          <a:prstGeom prst="roundRect">
            <a:avLst>
              <a:gd name="adj" fmla="val 952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pt_menu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17" y="1600200"/>
            <a:ext cx="8795318" cy="47091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Professional Tax (Maharashtra) Guide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 / 3</a:t>
            </a:r>
            <a:endParaRPr lang="en-US" sz="8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TAX (MAHARASHTRA)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1C729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2 OF 3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1C7293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2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userShiel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1C7293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Enter TIN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Fill in your 11-digit TIN and the security code shown, then click Next.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1651097" y="1554480"/>
            <a:ext cx="8886758" cy="4800600"/>
          </a:xfrm>
          <a:prstGeom prst="roundRect">
            <a:avLst>
              <a:gd name="adj" fmla="val 952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pt_tin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6817" y="1600200"/>
            <a:ext cx="8795318" cy="4709160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Professional Tax (Maharashtra) Guide</a:t>
            </a:r>
            <a:endParaRPr lang="en-US" sz="850" dirty="0"/>
          </a:p>
        </p:txBody>
      </p:sp>
      <p:sp>
        <p:nvSpPr>
          <p:cNvPr id="14" name="Text 10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 / 3</a:t>
            </a:r>
            <a:endParaRPr lang="en-US" sz="8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01168"/>
            <a:ext cx="54864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spc="150" kern="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TAX (MAHARASHTRA)</a:t>
            </a:r>
            <a:endParaRPr lang="en-US" sz="1200" dirty="0"/>
          </a:p>
        </p:txBody>
      </p:sp>
      <p:sp>
        <p:nvSpPr>
          <p:cNvPr id="3" name="Text 1"/>
          <p:cNvSpPr/>
          <p:nvPr/>
        </p:nvSpPr>
        <p:spPr>
          <a:xfrm>
            <a:off x="8686800" y="201168"/>
            <a:ext cx="301752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200" b="1" spc="150" kern="0" dirty="0">
                <a:solidFill>
                  <a:srgbClr val="1E8E5A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STEP 3 OF 3</a:t>
            </a:r>
            <a:endParaRPr lang="en-US" sz="1200" dirty="0"/>
          </a:p>
        </p:txBody>
      </p:sp>
      <p:sp>
        <p:nvSpPr>
          <p:cNvPr id="4" name="Shape 2"/>
          <p:cNvSpPr/>
          <p:nvPr/>
        </p:nvSpPr>
        <p:spPr>
          <a:xfrm>
            <a:off x="502920" y="594360"/>
            <a:ext cx="1051560" cy="777240"/>
          </a:xfrm>
          <a:prstGeom prst="pentagon">
            <a:avLst/>
          </a:prstGeom>
          <a:solidFill>
            <a:srgbClr val="1E8E5A"/>
          </a:solidFill>
          <a:ln/>
        </p:spPr>
      </p:sp>
      <p:sp>
        <p:nvSpPr>
          <p:cNvPr id="5" name="Text 3"/>
          <p:cNvSpPr/>
          <p:nvPr/>
        </p:nvSpPr>
        <p:spPr>
          <a:xfrm>
            <a:off x="502920" y="594360"/>
            <a:ext cx="868680" cy="7772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3</a:t>
            </a:r>
            <a:endParaRPr lang="en-US" sz="3000" dirty="0"/>
          </a:p>
        </p:txBody>
      </p:sp>
      <p:sp>
        <p:nvSpPr>
          <p:cNvPr id="6" name="Shape 4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solidFill>
            <a:srgbClr val="F4F6F8"/>
          </a:solidFill>
          <a:ln/>
        </p:spPr>
      </p:sp>
      <p:pic>
        <p:nvPicPr>
          <p:cNvPr id="7" name="Image 0" descr="/home/claude/separate_ppts/wall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54256" y="820400"/>
            <a:ext cx="316017" cy="316017"/>
          </a:xfrm>
          <a:prstGeom prst="rect">
            <a:avLst/>
          </a:prstGeom>
        </p:spPr>
      </p:pic>
      <p:sp>
        <p:nvSpPr>
          <p:cNvPr id="8" name="Shape 5"/>
          <p:cNvSpPr/>
          <p:nvPr/>
        </p:nvSpPr>
        <p:spPr>
          <a:xfrm>
            <a:off x="1783080" y="649224"/>
            <a:ext cx="658368" cy="658368"/>
          </a:xfrm>
          <a:prstGeom prst="ellipse">
            <a:avLst/>
          </a:prstGeom>
          <a:ln w="28575">
            <a:solidFill>
              <a:srgbClr val="1E8E5A"/>
            </a:solidFill>
            <a:prstDash val="solid"/>
          </a:ln>
        </p:spPr>
      </p:sp>
      <p:sp>
        <p:nvSpPr>
          <p:cNvPr id="9" name="Text 6"/>
          <p:cNvSpPr/>
          <p:nvPr/>
        </p:nvSpPr>
        <p:spPr>
          <a:xfrm>
            <a:off x="2651760" y="576072"/>
            <a:ext cx="9052560" cy="502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21295C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Fill Payment Details &amp; Pay</a:t>
            </a:r>
            <a:endParaRPr lang="en-US" sz="2200" dirty="0"/>
          </a:p>
        </p:txBody>
      </p:sp>
      <p:sp>
        <p:nvSpPr>
          <p:cNvPr id="10" name="Text 7"/>
          <p:cNvSpPr/>
          <p:nvPr/>
        </p:nvSpPr>
        <p:spPr>
          <a:xfrm>
            <a:off x="2651760" y="1014984"/>
            <a:ext cx="90525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3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Confirm the Act, Financial Year and Periodicity, select the Period, enter the Amount of Tax, and click 'Make Payment'.</a:t>
            </a:r>
            <a:endParaRPr lang="en-US" sz="1350" dirty="0"/>
          </a:p>
        </p:txBody>
      </p:sp>
      <p:sp>
        <p:nvSpPr>
          <p:cNvPr id="11" name="Shape 8"/>
          <p:cNvSpPr/>
          <p:nvPr/>
        </p:nvSpPr>
        <p:spPr>
          <a:xfrm>
            <a:off x="2163445" y="1554480"/>
            <a:ext cx="7862061" cy="4251960"/>
          </a:xfrm>
          <a:prstGeom prst="roundRect">
            <a:avLst>
              <a:gd name="adj" fmla="val 1075"/>
            </a:avLst>
          </a:prstGeom>
          <a:solidFill>
            <a:srgbClr val="FFFFFF"/>
          </a:solidFill>
          <a:ln w="15875">
            <a:solidFill>
              <a:srgbClr val="D9E3E8"/>
            </a:solidFill>
            <a:prstDash val="solid"/>
          </a:ln>
          <a:effectLst>
            <a:outerShdw sx="100000" sy="100000" kx="0" ky="0" algn="bl" rotWithShape="0" blurRad="101600" dist="38100" dir="5400000">
              <a:srgbClr val="000000">
                <a:alpha val="22000"/>
              </a:srgbClr>
            </a:outerShdw>
          </a:effectLst>
        </p:spPr>
      </p:sp>
      <p:pic>
        <p:nvPicPr>
          <p:cNvPr id="12" name="Image 1" descr="/home/claude/separate_ppts/shots/pt_paymentdetails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165" y="1600200"/>
            <a:ext cx="7770621" cy="4160520"/>
          </a:xfrm>
          <a:prstGeom prst="rect">
            <a:avLst/>
          </a:prstGeom>
        </p:spPr>
      </p:pic>
      <p:sp>
        <p:nvSpPr>
          <p:cNvPr id="13" name="Shape 9"/>
          <p:cNvSpPr/>
          <p:nvPr/>
        </p:nvSpPr>
        <p:spPr>
          <a:xfrm>
            <a:off x="502920" y="5870448"/>
            <a:ext cx="11183112" cy="658368"/>
          </a:xfrm>
          <a:prstGeom prst="roundRect">
            <a:avLst>
              <a:gd name="adj" fmla="val 11111"/>
            </a:avLst>
          </a:prstGeom>
          <a:solidFill>
            <a:srgbClr val="E8F2F6"/>
          </a:solidFill>
          <a:ln/>
        </p:spPr>
      </p:sp>
      <p:sp>
        <p:nvSpPr>
          <p:cNvPr id="14" name="Shape 10"/>
          <p:cNvSpPr/>
          <p:nvPr/>
        </p:nvSpPr>
        <p:spPr>
          <a:xfrm>
            <a:off x="685800" y="5952744"/>
            <a:ext cx="493776" cy="493776"/>
          </a:xfrm>
          <a:prstGeom prst="ellipse">
            <a:avLst/>
          </a:prstGeom>
          <a:solidFill>
            <a:srgbClr val="B9770E"/>
          </a:solidFill>
          <a:ln/>
        </p:spPr>
      </p:sp>
      <p:pic>
        <p:nvPicPr>
          <p:cNvPr id="15" name="Image 2" descr="/home/claude/separate_ppts/warning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4182" y="6081126"/>
            <a:ext cx="237012" cy="237012"/>
          </a:xfrm>
          <a:prstGeom prst="rect">
            <a:avLst/>
          </a:prstGeom>
        </p:spPr>
      </p:pic>
      <p:sp>
        <p:nvSpPr>
          <p:cNvPr id="16" name="Text 11"/>
          <p:cNvSpPr/>
          <p:nvPr/>
        </p:nvSpPr>
        <p:spPr>
          <a:xfrm>
            <a:off x="1325880" y="5897880"/>
            <a:ext cx="10195560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21295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If your PT periodicity is Annual, select the exact financial year. If Monthly, select the NEXT month's period — e.g. paying for June 2026 means selecting July 2026.</a:t>
            </a:r>
            <a:endParaRPr lang="en-US" sz="1150" dirty="0"/>
          </a:p>
        </p:txBody>
      </p:sp>
      <p:sp>
        <p:nvSpPr>
          <p:cNvPr id="17" name="Text 12"/>
          <p:cNvSpPr/>
          <p:nvPr/>
        </p:nvSpPr>
        <p:spPr>
          <a:xfrm>
            <a:off x="502920" y="6656832"/>
            <a:ext cx="73152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— Professional Tax (Maharashtra) Guide</a:t>
            </a:r>
            <a:endParaRPr lang="en-US" sz="850" dirty="0"/>
          </a:p>
        </p:txBody>
      </p:sp>
      <p:sp>
        <p:nvSpPr>
          <p:cNvPr id="18" name="Text 13"/>
          <p:cNvSpPr/>
          <p:nvPr/>
        </p:nvSpPr>
        <p:spPr>
          <a:xfrm>
            <a:off x="10972800" y="6656832"/>
            <a:ext cx="713232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50" dirty="0">
                <a:solidFill>
                  <a:srgbClr val="5A64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 / 3</a:t>
            </a:r>
            <a:endParaRPr lang="en-US" sz="8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21295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8778240" y="1463040"/>
            <a:ext cx="2926080" cy="2926080"/>
          </a:xfrm>
          <a:prstGeom prst="ellipse">
            <a:avLst/>
          </a:prstGeom>
          <a:solidFill>
            <a:srgbClr val="1C7293"/>
          </a:solidFill>
          <a:ln/>
        </p:spPr>
      </p:sp>
      <p:sp>
        <p:nvSpPr>
          <p:cNvPr id="3" name="Shape 1"/>
          <p:cNvSpPr/>
          <p:nvPr/>
        </p:nvSpPr>
        <p:spPr>
          <a:xfrm>
            <a:off x="9646920" y="2331720"/>
            <a:ext cx="1188720" cy="1188720"/>
          </a:xfrm>
          <a:prstGeom prst="ellipse">
            <a:avLst/>
          </a:prstGeom>
          <a:solidFill>
            <a:srgbClr val="21295C"/>
          </a:solidFill>
          <a:ln/>
        </p:spPr>
      </p:sp>
      <p:pic>
        <p:nvPicPr>
          <p:cNvPr id="4" name="Image 0" descr="/home/claude/separate_ppts/headset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955987" y="2640787"/>
            <a:ext cx="570586" cy="570586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40080" y="1554480"/>
            <a:ext cx="694944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Need Help With Compliance?</a:t>
            </a:r>
            <a:endParaRPr lang="en-US" sz="3000" dirty="0"/>
          </a:p>
        </p:txBody>
      </p:sp>
      <p:sp>
        <p:nvSpPr>
          <p:cNvPr id="6" name="Text 3"/>
          <p:cNvSpPr/>
          <p:nvPr/>
        </p:nvSpPr>
        <p:spPr>
          <a:xfrm>
            <a:off x="640080" y="2377440"/>
            <a:ext cx="66751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E8F2F6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 manages your Professional Tax (Maharashtra) filings end-to-end — reach out before your next due date.</a:t>
            </a:r>
            <a:endParaRPr lang="en-US" sz="1500" dirty="0"/>
          </a:p>
        </p:txBody>
      </p:sp>
      <p:sp>
        <p:nvSpPr>
          <p:cNvPr id="7" name="Shape 4"/>
          <p:cNvSpPr/>
          <p:nvPr/>
        </p:nvSpPr>
        <p:spPr>
          <a:xfrm>
            <a:off x="640080" y="3657600"/>
            <a:ext cx="548640" cy="54864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8" name="Image 1" descr="/home/claude/separate_ppts/listOl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2726" y="3800246"/>
            <a:ext cx="263347" cy="263347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1371600" y="3639312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Monthly compliance tracker</a:t>
            </a:r>
            <a:endParaRPr lang="en-US" sz="1500" dirty="0"/>
          </a:p>
        </p:txBody>
      </p:sp>
      <p:sp>
        <p:nvSpPr>
          <p:cNvPr id="10" name="Text 6"/>
          <p:cNvSpPr/>
          <p:nvPr/>
        </p:nvSpPr>
        <p:spPr>
          <a:xfrm>
            <a:off x="1371600" y="3986784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Due dates managed on one calendar, across every filing.</a:t>
            </a:r>
            <a:endParaRPr lang="en-US" sz="1250" dirty="0"/>
          </a:p>
        </p:txBody>
      </p:sp>
      <p:sp>
        <p:nvSpPr>
          <p:cNvPr id="11" name="Shape 7"/>
          <p:cNvSpPr/>
          <p:nvPr/>
        </p:nvSpPr>
        <p:spPr>
          <a:xfrm>
            <a:off x="640080" y="4572000"/>
            <a:ext cx="548640" cy="54864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2" name="Image 2" descr="/home/claude/separate_ppts/clipboar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726" y="4714646"/>
            <a:ext cx="263347" cy="263347"/>
          </a:xfrm>
          <a:prstGeom prst="rect">
            <a:avLst/>
          </a:prstGeom>
        </p:spPr>
      </p:pic>
      <p:sp>
        <p:nvSpPr>
          <p:cNvPr id="13" name="Text 8"/>
          <p:cNvSpPr/>
          <p:nvPr/>
        </p:nvSpPr>
        <p:spPr>
          <a:xfrm>
            <a:off x="1371600" y="4553712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Challan &amp; return filing</a:t>
            </a:r>
            <a:endParaRPr lang="en-US" sz="1500" dirty="0"/>
          </a:p>
        </p:txBody>
      </p:sp>
      <p:sp>
        <p:nvSpPr>
          <p:cNvPr id="14" name="Text 9"/>
          <p:cNvSpPr/>
          <p:nvPr/>
        </p:nvSpPr>
        <p:spPr>
          <a:xfrm>
            <a:off x="1371600" y="4901184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We prepare, verify, and file on your behalf, on time, every time.</a:t>
            </a:r>
            <a:endParaRPr lang="en-US" sz="1250" dirty="0"/>
          </a:p>
        </p:txBody>
      </p:sp>
      <p:sp>
        <p:nvSpPr>
          <p:cNvPr id="15" name="Shape 10"/>
          <p:cNvSpPr/>
          <p:nvPr/>
        </p:nvSpPr>
        <p:spPr>
          <a:xfrm>
            <a:off x="640080" y="5486400"/>
            <a:ext cx="548640" cy="548640"/>
          </a:xfrm>
          <a:prstGeom prst="ellipse">
            <a:avLst/>
          </a:prstGeom>
          <a:solidFill>
            <a:srgbClr val="065A82"/>
          </a:solidFill>
          <a:ln/>
        </p:spPr>
      </p:sp>
      <p:pic>
        <p:nvPicPr>
          <p:cNvPr id="16" name="Image 3" descr="/home/claude/separate_ppts/history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82726" y="5629046"/>
            <a:ext cx="263347" cy="263347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1371600" y="5468112"/>
            <a:ext cx="59436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mbria" pitchFamily="34" charset="0"/>
                <a:ea typeface="Cambria" pitchFamily="34" charset="-122"/>
                <a:cs typeface="Cambria" pitchFamily="34" charset="-120"/>
              </a:rPr>
              <a:t>Audit-ready records</a:t>
            </a:r>
            <a:endParaRPr lang="en-US" sz="1500" dirty="0"/>
          </a:p>
        </p:txBody>
      </p:sp>
      <p:sp>
        <p:nvSpPr>
          <p:cNvPr id="18" name="Text 12"/>
          <p:cNvSpPr/>
          <p:nvPr/>
        </p:nvSpPr>
        <p:spPr>
          <a:xfrm>
            <a:off x="1371600" y="5815584"/>
            <a:ext cx="594360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50" dirty="0">
                <a:solidFill>
                  <a:srgbClr val="C7D9E3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All paid challans and receipts archived and retrievable on demand.</a:t>
            </a:r>
            <a:endParaRPr lang="en-US" sz="1250" dirty="0"/>
          </a:p>
        </p:txBody>
      </p:sp>
      <p:sp>
        <p:nvSpPr>
          <p:cNvPr id="19" name="Shape 13"/>
          <p:cNvSpPr/>
          <p:nvPr/>
        </p:nvSpPr>
        <p:spPr>
          <a:xfrm>
            <a:off x="0" y="5989320"/>
            <a:ext cx="12188952" cy="868680"/>
          </a:xfrm>
          <a:prstGeom prst="rect">
            <a:avLst/>
          </a:prstGeom>
          <a:solidFill>
            <a:srgbClr val="1B2350"/>
          </a:solidFill>
          <a:ln/>
        </p:spPr>
      </p:sp>
      <p:sp>
        <p:nvSpPr>
          <p:cNvPr id="20" name="Shape 14"/>
          <p:cNvSpPr/>
          <p:nvPr/>
        </p:nvSpPr>
        <p:spPr>
          <a:xfrm>
            <a:off x="502920" y="6080760"/>
            <a:ext cx="685800" cy="685800"/>
          </a:xfrm>
          <a:prstGeom prst="roundRect">
            <a:avLst>
              <a:gd name="adj" fmla="val 9333"/>
            </a:avLst>
          </a:prstGeom>
          <a:solidFill>
            <a:srgbClr val="FFFFFF"/>
          </a:solidFill>
          <a:ln/>
        </p:spPr>
      </p:sp>
      <p:pic>
        <p:nvPicPr>
          <p:cNvPr id="21" name="Image 4" descr="/home/claude/separate_ppts/swc_logo.png">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928" y="6126480"/>
            <a:ext cx="557784" cy="594360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1417320" y="6126480"/>
            <a:ext cx="102412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15000"/>
              </a:lnSpc>
              <a:buNone/>
            </a:pPr>
            <a:r>
              <a:rPr lang="en-US" sz="105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Shree Wealth Consultancy</a:t>
            </a:r>
            <a:endParaRPr lang="en-US" sz="1050" dirty="0"/>
          </a:p>
          <a:p>
            <a:pPr indent="0" marL="0">
              <a:lnSpc>
                <a:spcPct val="115000"/>
              </a:lnSpc>
              <a:buNone/>
            </a:pPr>
            <a:r>
              <a:rPr lang="en-US" sz="1050" dirty="0">
                <a:solidFill>
                  <a:srgbClr val="9FD3E8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HR &amp; Labour Law Consultant  •  +91 81047 89205  •  info@shreewealthconsultancy.in  •  www.shreewealthconsultancy.in</a:t>
            </a:r>
            <a:endParaRPr lang="en-US" sz="10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2026-08-04T19:16:37Z</dcterms:created>
  <dcterms:modified xsi:type="dcterms:W3CDTF">2026-08-04T19:16:37Z</dcterms:modified>
</cp:coreProperties>
</file>