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29768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1097280"/>
            <a:ext cx="3108960" cy="3108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9646920" y="1965960"/>
            <a:ext cx="1371600" cy="13716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lifecycle_ppt/rou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3536" y="2322576"/>
            <a:ext cx="658368" cy="658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411480"/>
            <a:ext cx="1810512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25000"/>
              </a:srgbClr>
            </a:outerShdw>
          </a:effectLst>
        </p:spPr>
      </p:sp>
      <p:pic>
        <p:nvPicPr>
          <p:cNvPr id="7" name="Image 1" descr="/home/claude/lifecycle_ppt/swc_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1536192" cy="1088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196596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LIFECYCLE GUIDE — PF &amp; ESIC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94360" y="2423160"/>
            <a:ext cx="713232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Joining to</a:t>
            </a:r>
            <a:endParaRPr lang="en-US" sz="3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Settlement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6675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reference for every PF and ESIC process an employee moves through — registration, KYC, nomination, transfers, withdrawals, pension, and ESIC benefit claims — with eligibility and documents for each.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640080" y="598932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internal HR reference &amp; employee guidance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·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ESIC Card Generation &amp; Employee Portal Registration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5" name="Image 0" descr="/home/claude/lifecycle_ppt/idC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registers the employee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10 days of joining, the employer adds the employee on the ESIC Employer Portal.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Number generated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issues a unique 17-digit Insurance Person (IP) Number on successful registration.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e-Pehchan Card downloaded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employer downloads a temporary e-Pehchan Card, usable immediately for benefits (after Aadhaar linking).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registers on the IP Portal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login at esic.in/employeeportal — use Insurance Number + DOB + mobile OTP — to view contributions and download the card directly.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548640" y="5148072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25" name="Text 22"/>
          <p:cNvSpPr/>
          <p:nvPr/>
        </p:nvSpPr>
        <p:spPr>
          <a:xfrm>
            <a:off x="548640" y="514807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1051560" y="5120640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Biometric capture for the permanent card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1051560" y="5385816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and family visit an ESIC branch for photo and fingerprint capture to receive the permanent Pehchan Card.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Establishments with 10+ employees (20 in some states)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monthly wages up to ₹21,000 (₹25,000 for employees with disabilities)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card (must be linked before the e-Pehchan Card can be generated)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photograph (for dependents to be added)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 details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5" name="Shape 32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6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7" name="Text 33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physical Pehchan Card or a downloaded e-Pehchan Card at any ESIC hospital or dispensary; a Temporary Identity Card (TIC) works until the permanent card arrives.</a:t>
            </a:r>
            <a:endParaRPr lang="en-US" sz="1080" dirty="0"/>
          </a:p>
        </p:txBody>
      </p:sp>
      <p:sp>
        <p:nvSpPr>
          <p:cNvPr id="38" name="Text 34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· 01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·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ESIC Cash Benefits at a Glance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5" name="Image 0" descr="/home/claude/lifecycle_ppt/user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6304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77240" y="1691640"/>
            <a:ext cx="594360" cy="59436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9" name="Image 1" descr="/home/claude/lifecycle_ppt/thermomet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74" y="1846174"/>
            <a:ext cx="285293" cy="28529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77240" y="23774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Sickness Benefit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777240" y="274320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 of wages, up to 91 days/year. Requires 78 days' contribution in the preceding 6-month contribution period.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297680" y="146304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526280" y="1691640"/>
            <a:ext cx="594360" cy="59436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14" name="Image 2" descr="/home/claude/lifecycle_ppt/bab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814" y="1846174"/>
            <a:ext cx="285293" cy="28529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26280" y="23774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Maternity Benefit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526280" y="274320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of average daily wages — 26 weeks for childbirth, 12 weeks for adoption/commissioning, 6 weeks for miscarriage.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8046720" y="146304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8275320" y="1691640"/>
            <a:ext cx="594360" cy="59436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19" name="Image 3" descr="/home/claude/lifecycle_ppt/wheelchai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9854" y="1846174"/>
            <a:ext cx="285293" cy="28529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275320" y="23774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Disablement Benefit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75320" y="274320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of wages: temporary (during recovery) or a lifelong monthly pension for permanent disability, from day one of employment.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548640" y="379476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777240" y="4023360"/>
            <a:ext cx="594360" cy="59436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24" name="Image 4" descr="/home/claude/lifecycle_ppt/userFriend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74" y="4177894"/>
            <a:ext cx="285293" cy="285293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77240" y="4709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Dependants' Benefit</a:t>
            </a:r>
            <a:endParaRPr lang="en-US" sz="1350" dirty="0"/>
          </a:p>
        </p:txBody>
      </p:sp>
      <p:sp>
        <p:nvSpPr>
          <p:cNvPr id="26" name="Text 19"/>
          <p:cNvSpPr/>
          <p:nvPr/>
        </p:nvSpPr>
        <p:spPr>
          <a:xfrm>
            <a:off x="777240" y="50749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of wages paid monthly to dependants if death occurs due to an employment injury or occupational disease.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4297680" y="379476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4526280" y="4023360"/>
            <a:ext cx="594360" cy="59436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29" name="Image 5" descr="/home/claude/lifecycle_ppt/dov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0814" y="4177894"/>
            <a:ext cx="285293" cy="285293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4526280" y="4709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Funeral Expenses</a:t>
            </a:r>
            <a:endParaRPr lang="en-US" sz="1350" dirty="0"/>
          </a:p>
        </p:txBody>
      </p:sp>
      <p:sp>
        <p:nvSpPr>
          <p:cNvPr id="31" name="Text 23"/>
          <p:cNvSpPr/>
          <p:nvPr/>
        </p:nvSpPr>
        <p:spPr>
          <a:xfrm>
            <a:off x="4526280" y="50749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₹15,000 lump sum to the family or the person performing last rites, from day one of insurable employment.</a:t>
            </a:r>
            <a:endParaRPr lang="en-US" sz="1000" dirty="0"/>
          </a:p>
        </p:txBody>
      </p:sp>
      <p:sp>
        <p:nvSpPr>
          <p:cNvPr id="32" name="Shape 24"/>
          <p:cNvSpPr/>
          <p:nvPr/>
        </p:nvSpPr>
        <p:spPr>
          <a:xfrm>
            <a:off x="8046720" y="379476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3" name="Shape 25"/>
          <p:cNvSpPr/>
          <p:nvPr/>
        </p:nvSpPr>
        <p:spPr>
          <a:xfrm>
            <a:off x="8275320" y="4023360"/>
            <a:ext cx="594360" cy="59436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34" name="Image 6" descr="/home/claude/lifecycle_ppt/heartbea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854" y="4177894"/>
            <a:ext cx="285293" cy="285293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8275320" y="4709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Benefit</a:t>
            </a:r>
            <a:endParaRPr lang="en-US" sz="1350" dirty="0"/>
          </a:p>
        </p:txBody>
      </p:sp>
      <p:sp>
        <p:nvSpPr>
          <p:cNvPr id="36" name="Text 27"/>
          <p:cNvSpPr/>
          <p:nvPr/>
        </p:nvSpPr>
        <p:spPr>
          <a:xfrm>
            <a:off x="8275320" y="50749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full medical care for the employee and dependants at ESIC hospitals and dispensaries, from day one.</a:t>
            </a:r>
            <a:endParaRPr lang="en-US" sz="1000" dirty="0"/>
          </a:p>
        </p:txBody>
      </p:sp>
      <p:sp>
        <p:nvSpPr>
          <p:cNvPr id="37" name="Text 28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· 02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·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Sickness Benefit (incl. Extended Sickness Benefit)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5" name="Image 0" descr="/home/claude/lifecycle_ppt/thermomet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certified sick leave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Obtain a medical certificate from an ESIC-empanelled doctor / dispensary.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Form 9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Form 9 through the employer or the ESIC branch office, along with the medical certificate.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certifies wage details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confirms the wage record for the relevant contribution period.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disbursed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benefit is credited at 70% of wages for the certified sick period (or 80% under Extended Sickness Benefit).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 days' contribution required within the relevant 6-month contribution period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Sickness Benefit: up to 91 days in a year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Sickness Benefit: up to 2 years, for 34 specified long-term/malignant diseases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Pehchan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certificate from an ESIC-empanelled doctor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9 (Sickness / Temporary Disablement Benefit claim)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 certificate from employer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· 03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· 04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Maternity Benefit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5B4B8A"/>
          </a:solidFill>
          <a:ln/>
        </p:spPr>
      </p:sp>
      <p:pic>
        <p:nvPicPr>
          <p:cNvPr id="5" name="Image 0" descr="/home/claude/lifecycle_ppt/bab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 employer &amp; obtain confirmation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 the employer and obtain a medical certificate confirming expected date of confinement.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Form 10 (Maternity Benefit claim)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through the employer or directly at the ESIC branch, along with medical proof.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Post-delivery proof submitted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the birth certificate / proof of delivery to continue or close the claim.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disbursed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of average daily wages is paid for the eligible leave period.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Woman employee covered under ESIC with the requisite contribution record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weeks for childbirth (up to 2 surviving children); 12 weeks for adoption/commissioning of a child under 3 months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weeks in case of miscarriage or medical termination of pregnancy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Pehchan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10 (Maternity Benefit claim)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certificate (Form 21 / Form 23 as applicable)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Birth certificate (post-delivery)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cash benefit of ₹5,000 (Confinement Expenses) is also payable if delivery occurs at a facility without ESIC-approved medical care.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· 04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· 05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Disablement Benefit — Temporary &amp; Permanent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5" name="Image 0" descr="/home/claude/lifecycle_ppt/wheelchai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B9770E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the employment injury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or employer reports the injury/accident to the ESIC branch immediately.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B9770E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examination &amp; certification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ESIC-empanelled doctor certifies the injury and, if needed, refers the case to a Medical Board.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B9770E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Form 9 (temporary) or Form 16 (permanent)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disablement uses Form 9; permanent disablement requires Medical Board assessment and Form 16.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B9770E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disbursed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Temporary: paid during recovery. Permanent: monthly pension for life, based on the certified loss of earning capacity.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from day one of insurable employment — no minimum contribution period for an employment injury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disablement: benefit paid at 90% of wages while unfit for work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Permanent disablement: monthly pension at 90% of wages, proportional to certified loss of earning capacity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Pehchan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Accident report / employer's injury report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certificate / Medical Board assessment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9 or Form 16 as applicable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· 05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· 06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Dependants' Benefit &amp; Funeral Expenses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lifecycle_ppt/userFriend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the death to the ESIC branch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or family notifies the local ESIC branch of the death due to employment injury.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Form 22 (Dependants' Benefit)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Filed by eligible dependants, along with the death certificate and proof of relationship.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Form 20 (Funeral Expenses)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Filed by the dependant or the person who performed the last rites.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disbursed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Funeral expenses are typically settled within 2–3 days; dependants' pension begins as a recurring monthly payment.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Dependants' Benefit: payable only if death occurs due to an employment injury or occupational disease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Widow: for life or until remarriage; children: until age 25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Funeral Expenses: payable from day one of insurable employment, regardless of cause of death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Pehchan Card of the deceased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Death certificate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relationship to the deceased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22 and/or Form 20 as applicable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 of the claimant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Funeral Expenses (₹15,000) is available even for non-employment-injury deaths — don't assume it only applies to workplace accidents.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· 06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REFERENCE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Documents Checklist — Across All Processes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5" name="Image 0" descr="/home/claude/lifecycle_ppt/folderOp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63040"/>
            <a:ext cx="2651760" cy="44805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554480" y="169164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9" name="Image 1" descr="/home/claude/lifecycle_ppt/idBad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901" y="1858061"/>
            <a:ext cx="307238" cy="3072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" y="24688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Identity &amp; KYC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749808" y="2971800"/>
            <a:ext cx="22494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card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card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passbook / cancelled cheque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Passport-size photograph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3383280" y="1463040"/>
            <a:ext cx="2651760" cy="44805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389120" y="169164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4" name="Image 2" descr="/home/claude/lifecycle_ppt/buildin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541" y="1858061"/>
            <a:ext cx="307238" cy="30723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520440" y="24688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PF-Specific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3584448" y="2971800"/>
            <a:ext cx="22494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/ previous Member ID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2 (Nomination)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13 (Transfer)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31 / 19 / 10C / 10D (Claims)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217920" y="1463040"/>
            <a:ext cx="2651760" cy="44805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7223760" y="169164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9" name="Image 3" descr="/home/claude/lifecycle_ppt/idC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181" y="1858061"/>
            <a:ext cx="307238" cy="30723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55080" y="24688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ESIC-Specific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419088" y="2971800"/>
            <a:ext cx="22494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Pehchan Card / IP Number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certificate (empanelled doctor)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 certificate from employer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9 / 10 / 16 / 20 / 22 as applicable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9052560" y="1463040"/>
            <a:ext cx="2651760" cy="4480560"/>
          </a:xfrm>
          <a:prstGeom prst="roundRect">
            <a:avLst>
              <a:gd name="adj" fmla="val 2759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10058400" y="169164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4" name="Image 4" descr="/home/claude/lifecycle_ppt/fileSignatur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4821" y="1858061"/>
            <a:ext cx="307238" cy="30723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189720" y="24688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Event-Based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9253728" y="2971800"/>
            <a:ext cx="22494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Marriage / birth / death certificate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documents (housing advance)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Admission / fee receipts (education)</a:t>
            </a:r>
            <a:endParaRPr lang="en-US" sz="100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15G / 15H (to avoid TDS)</a:t>
            </a:r>
            <a:endParaRPr lang="en-US" sz="1000" dirty="0"/>
          </a:p>
        </p:txBody>
      </p:sp>
      <p:sp>
        <p:nvSpPr>
          <p:cNvPr id="27" name="Text 2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Documents Checklist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463040"/>
            <a:ext cx="2926080" cy="2926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2331720"/>
            <a:ext cx="1188720" cy="118872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4" name="Image 0" descr="/home/claude/lifecycle_ppt/heads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5987" y="2640787"/>
            <a:ext cx="570586" cy="5705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371600"/>
            <a:ext cx="7040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Guiding Every Employee, Every Stage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40080" y="2148840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supports HR teams end-to-end — from onboarding and UAN generation to withdrawal, pension, and ESIC benefit claims.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40080" y="306324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8" name="Image 1" descr="/home/claude/lifecycle_ppt/listO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9" y="3193999"/>
            <a:ext cx="241402" cy="24140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303580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onboarding support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325880" y="335584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UAN/IP generation, KYC, and nomination handled correctly from day one.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40080" y="388620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lifecycle_ppt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39" y="4016959"/>
            <a:ext cx="241402" cy="24140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385876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Claims &amp; withdrawals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325880" y="417880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filing for PF advances, final settlement, pension, and ESIC benefit claims.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40080" y="470916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3" descr="/home/claude/lifecycle_ppt/his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39" y="4839919"/>
            <a:ext cx="241402" cy="24140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25880" y="468172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Ongoing compliance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1325880" y="500176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PF/ESIC filings, audits, and record-keeping, fully managed.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1B2350"/>
          </a:solidFill>
          <a:ln/>
        </p:spPr>
      </p:sp>
      <p:sp>
        <p:nvSpPr>
          <p:cNvPr id="20" name="Shape 14"/>
          <p:cNvSpPr/>
          <p:nvPr/>
        </p:nvSpPr>
        <p:spPr>
          <a:xfrm>
            <a:off x="502920" y="6080760"/>
            <a:ext cx="685800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lifecycle_ppt/swc_log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6126480"/>
            <a:ext cx="557784" cy="5943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6126480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Labour Law Consultant  •  +91 81047 89205  •  info@shreewealthconsultancy.in  •  www.shreewealthconsultancy.in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Employee Lifecycle at a Glance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5" name="Image 0" descr="/home/claude/lifecycle_ppt/rou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 (EPFO)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78992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0" name="Image 1" descr="/home/claude/lifecycle_ppt/idBad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4" y="2084832"/>
            <a:ext cx="219456" cy="2194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94360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&amp;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Generation</a:t>
            </a:r>
            <a:endParaRPr lang="en-US" sz="930" dirty="0"/>
          </a:p>
        </p:txBody>
      </p:sp>
      <p:sp>
        <p:nvSpPr>
          <p:cNvPr id="12" name="Text 8"/>
          <p:cNvSpPr/>
          <p:nvPr/>
        </p:nvSpPr>
        <p:spPr>
          <a:xfrm>
            <a:off x="2048256" y="228600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2121408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2651760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5" name="Image 2" descr="/home/claude/lifecycle_ppt/user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632" y="2084832"/>
            <a:ext cx="219456" cy="2194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167128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Activation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KYC</a:t>
            </a:r>
            <a:endParaRPr lang="en-US" sz="930" dirty="0"/>
          </a:p>
        </p:txBody>
      </p:sp>
      <p:sp>
        <p:nvSpPr>
          <p:cNvPr id="17" name="Text 12"/>
          <p:cNvSpPr/>
          <p:nvPr/>
        </p:nvSpPr>
        <p:spPr>
          <a:xfrm>
            <a:off x="3621024" y="228600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18" name="Shape 13"/>
          <p:cNvSpPr/>
          <p:nvPr/>
        </p:nvSpPr>
        <p:spPr>
          <a:xfrm>
            <a:off x="3694176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4224528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0" name="Image 3" descr="/home/claude/lifecycle_ppt/user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2084832"/>
            <a:ext cx="219456" cy="21945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3739896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Nomination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(Form 2)</a:t>
            </a:r>
            <a:endParaRPr lang="en-US" sz="930" dirty="0"/>
          </a:p>
        </p:txBody>
      </p:sp>
      <p:sp>
        <p:nvSpPr>
          <p:cNvPr id="22" name="Text 16"/>
          <p:cNvSpPr/>
          <p:nvPr/>
        </p:nvSpPr>
        <p:spPr>
          <a:xfrm>
            <a:off x="5193792" y="228600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5266944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5797296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5" name="Image 4" descr="/home/claude/lifecycle_ppt/exchan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168" y="2084832"/>
            <a:ext cx="219456" cy="21945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312664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(Form 13)</a:t>
            </a:r>
            <a:endParaRPr lang="en-US" sz="930" dirty="0"/>
          </a:p>
        </p:txBody>
      </p:sp>
      <p:sp>
        <p:nvSpPr>
          <p:cNvPr id="27" name="Text 20"/>
          <p:cNvSpPr/>
          <p:nvPr/>
        </p:nvSpPr>
        <p:spPr>
          <a:xfrm>
            <a:off x="6766560" y="228600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28" name="Shape 21"/>
          <p:cNvSpPr/>
          <p:nvPr/>
        </p:nvSpPr>
        <p:spPr>
          <a:xfrm>
            <a:off x="6839712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9" name="Shape 22"/>
          <p:cNvSpPr/>
          <p:nvPr/>
        </p:nvSpPr>
        <p:spPr>
          <a:xfrm>
            <a:off x="7370064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30" name="Image 5" descr="/home/claude/lifecycle_ppt/handHoldingUs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8936" y="2084832"/>
            <a:ext cx="219456" cy="219456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6885432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(Form 31)</a:t>
            </a:r>
            <a:endParaRPr lang="en-US" sz="930" dirty="0"/>
          </a:p>
        </p:txBody>
      </p:sp>
      <p:sp>
        <p:nvSpPr>
          <p:cNvPr id="32" name="Text 24"/>
          <p:cNvSpPr/>
          <p:nvPr/>
        </p:nvSpPr>
        <p:spPr>
          <a:xfrm>
            <a:off x="8339328" y="228600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33" name="Shape 25"/>
          <p:cNvSpPr/>
          <p:nvPr/>
        </p:nvSpPr>
        <p:spPr>
          <a:xfrm>
            <a:off x="8412480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4" name="Shape 26"/>
          <p:cNvSpPr/>
          <p:nvPr/>
        </p:nvSpPr>
        <p:spPr>
          <a:xfrm>
            <a:off x="8942832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35" name="Image 6" descr="/home/claude/lifecycle_ppt/doorOpe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704" y="2084832"/>
            <a:ext cx="219456" cy="219456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8458200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Withdrawal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(Form 19)</a:t>
            </a:r>
            <a:endParaRPr lang="en-US" sz="930" dirty="0"/>
          </a:p>
        </p:txBody>
      </p:sp>
      <p:sp>
        <p:nvSpPr>
          <p:cNvPr id="37" name="Text 28"/>
          <p:cNvSpPr/>
          <p:nvPr/>
        </p:nvSpPr>
        <p:spPr>
          <a:xfrm>
            <a:off x="9912096" y="228600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38" name="Shape 29"/>
          <p:cNvSpPr/>
          <p:nvPr/>
        </p:nvSpPr>
        <p:spPr>
          <a:xfrm>
            <a:off x="9985248" y="1828800"/>
            <a:ext cx="1517904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9" name="Shape 30"/>
          <p:cNvSpPr/>
          <p:nvPr/>
        </p:nvSpPr>
        <p:spPr>
          <a:xfrm>
            <a:off x="10515600" y="1965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40" name="Image 7" descr="/home/claude/lifecycle_ppt/piggyBan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4472" y="2084832"/>
            <a:ext cx="219456" cy="219456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10030968" y="2487168"/>
            <a:ext cx="14264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Pension</a:t>
            </a:r>
            <a:endParaRPr lang="en-US" sz="9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3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(EPS)</a:t>
            </a:r>
            <a:endParaRPr lang="en-US" sz="930" dirty="0"/>
          </a:p>
        </p:txBody>
      </p:sp>
      <p:sp>
        <p:nvSpPr>
          <p:cNvPr id="42" name="Text 32"/>
          <p:cNvSpPr/>
          <p:nvPr/>
        </p:nvSpPr>
        <p:spPr>
          <a:xfrm>
            <a:off x="548640" y="35204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</a:t>
            </a:r>
            <a:endParaRPr lang="en-US" sz="1300" dirty="0"/>
          </a:p>
        </p:txBody>
      </p:sp>
      <p:sp>
        <p:nvSpPr>
          <p:cNvPr id="43" name="Shape 33"/>
          <p:cNvSpPr/>
          <p:nvPr/>
        </p:nvSpPr>
        <p:spPr>
          <a:xfrm>
            <a:off x="548640" y="3931920"/>
            <a:ext cx="1783080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44" name="Shape 34"/>
          <p:cNvSpPr/>
          <p:nvPr/>
        </p:nvSpPr>
        <p:spPr>
          <a:xfrm>
            <a:off x="1211580" y="406908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45" name="Image 8" descr="/home/claude/lifecycle_ppt/idCar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0452" y="4187952"/>
            <a:ext cx="219456" cy="219456"/>
          </a:xfrm>
          <a:prstGeom prst="rect">
            <a:avLst/>
          </a:prstGeom>
        </p:spPr>
      </p:pic>
      <p:sp>
        <p:nvSpPr>
          <p:cNvPr id="46" name="Text 35"/>
          <p:cNvSpPr/>
          <p:nvPr/>
        </p:nvSpPr>
        <p:spPr>
          <a:xfrm>
            <a:off x="594360" y="4590288"/>
            <a:ext cx="1691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Generation &amp;</a:t>
            </a:r>
            <a:endParaRPr lang="en-US" sz="96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Registration</a:t>
            </a:r>
            <a:endParaRPr lang="en-US" sz="960" dirty="0"/>
          </a:p>
        </p:txBody>
      </p:sp>
      <p:sp>
        <p:nvSpPr>
          <p:cNvPr id="47" name="Text 36"/>
          <p:cNvSpPr/>
          <p:nvPr/>
        </p:nvSpPr>
        <p:spPr>
          <a:xfrm>
            <a:off x="2313432" y="438912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48" name="Shape 37"/>
          <p:cNvSpPr/>
          <p:nvPr/>
        </p:nvSpPr>
        <p:spPr>
          <a:xfrm>
            <a:off x="2386584" y="3931920"/>
            <a:ext cx="1783080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49" name="Shape 38"/>
          <p:cNvSpPr/>
          <p:nvPr/>
        </p:nvSpPr>
        <p:spPr>
          <a:xfrm>
            <a:off x="3049524" y="406908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50" name="Image 9" descr="/home/claude/lifecycle_ppt/thermometer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396" y="4187952"/>
            <a:ext cx="219456" cy="219456"/>
          </a:xfrm>
          <a:prstGeom prst="rect">
            <a:avLst/>
          </a:prstGeom>
        </p:spPr>
      </p:pic>
      <p:sp>
        <p:nvSpPr>
          <p:cNvPr id="51" name="Text 39"/>
          <p:cNvSpPr/>
          <p:nvPr/>
        </p:nvSpPr>
        <p:spPr>
          <a:xfrm>
            <a:off x="2432304" y="4590288"/>
            <a:ext cx="1691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Sickness</a:t>
            </a:r>
            <a:endParaRPr lang="en-US" sz="96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</a:t>
            </a:r>
            <a:endParaRPr lang="en-US" sz="960" dirty="0"/>
          </a:p>
        </p:txBody>
      </p:sp>
      <p:sp>
        <p:nvSpPr>
          <p:cNvPr id="52" name="Text 40"/>
          <p:cNvSpPr/>
          <p:nvPr/>
        </p:nvSpPr>
        <p:spPr>
          <a:xfrm>
            <a:off x="4151376" y="438912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53" name="Shape 41"/>
          <p:cNvSpPr/>
          <p:nvPr/>
        </p:nvSpPr>
        <p:spPr>
          <a:xfrm>
            <a:off x="4224528" y="3931920"/>
            <a:ext cx="1783080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4" name="Shape 42"/>
          <p:cNvSpPr/>
          <p:nvPr/>
        </p:nvSpPr>
        <p:spPr>
          <a:xfrm>
            <a:off x="4887468" y="406908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55" name="Image 10" descr="/home/claude/lifecycle_ppt/baby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6340" y="4187952"/>
            <a:ext cx="219456" cy="219456"/>
          </a:xfrm>
          <a:prstGeom prst="rect">
            <a:avLst/>
          </a:prstGeom>
        </p:spPr>
      </p:pic>
      <p:sp>
        <p:nvSpPr>
          <p:cNvPr id="56" name="Text 43"/>
          <p:cNvSpPr/>
          <p:nvPr/>
        </p:nvSpPr>
        <p:spPr>
          <a:xfrm>
            <a:off x="4270248" y="4590288"/>
            <a:ext cx="1691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Maternity</a:t>
            </a:r>
            <a:endParaRPr lang="en-US" sz="96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</a:t>
            </a:r>
            <a:endParaRPr lang="en-US" sz="960" dirty="0"/>
          </a:p>
        </p:txBody>
      </p:sp>
      <p:sp>
        <p:nvSpPr>
          <p:cNvPr id="57" name="Text 44"/>
          <p:cNvSpPr/>
          <p:nvPr/>
        </p:nvSpPr>
        <p:spPr>
          <a:xfrm>
            <a:off x="5989320" y="438912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58" name="Shape 45"/>
          <p:cNvSpPr/>
          <p:nvPr/>
        </p:nvSpPr>
        <p:spPr>
          <a:xfrm>
            <a:off x="6062472" y="3931920"/>
            <a:ext cx="1783080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9" name="Shape 46"/>
          <p:cNvSpPr/>
          <p:nvPr/>
        </p:nvSpPr>
        <p:spPr>
          <a:xfrm>
            <a:off x="6725412" y="406908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60" name="Image 11" descr="/home/claude/lifecycle_ppt/wheelchair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44284" y="4187952"/>
            <a:ext cx="219456" cy="219456"/>
          </a:xfrm>
          <a:prstGeom prst="rect">
            <a:avLst/>
          </a:prstGeom>
        </p:spPr>
      </p:pic>
      <p:sp>
        <p:nvSpPr>
          <p:cNvPr id="61" name="Text 47"/>
          <p:cNvSpPr/>
          <p:nvPr/>
        </p:nvSpPr>
        <p:spPr>
          <a:xfrm>
            <a:off x="6108192" y="4590288"/>
            <a:ext cx="1691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Disablement</a:t>
            </a:r>
            <a:endParaRPr lang="en-US" sz="96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</a:t>
            </a:r>
            <a:endParaRPr lang="en-US" sz="960" dirty="0"/>
          </a:p>
        </p:txBody>
      </p:sp>
      <p:sp>
        <p:nvSpPr>
          <p:cNvPr id="62" name="Text 48"/>
          <p:cNvSpPr/>
          <p:nvPr/>
        </p:nvSpPr>
        <p:spPr>
          <a:xfrm>
            <a:off x="7827264" y="438912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63" name="Shape 49"/>
          <p:cNvSpPr/>
          <p:nvPr/>
        </p:nvSpPr>
        <p:spPr>
          <a:xfrm>
            <a:off x="7900416" y="3931920"/>
            <a:ext cx="1783080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64" name="Shape 50"/>
          <p:cNvSpPr/>
          <p:nvPr/>
        </p:nvSpPr>
        <p:spPr>
          <a:xfrm>
            <a:off x="8563356" y="406908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65" name="Image 12" descr="/home/claude/lifecycle_ppt/userFriends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82228" y="4187952"/>
            <a:ext cx="219456" cy="219456"/>
          </a:xfrm>
          <a:prstGeom prst="rect">
            <a:avLst/>
          </a:prstGeom>
        </p:spPr>
      </p:pic>
      <p:sp>
        <p:nvSpPr>
          <p:cNvPr id="66" name="Text 51"/>
          <p:cNvSpPr/>
          <p:nvPr/>
        </p:nvSpPr>
        <p:spPr>
          <a:xfrm>
            <a:off x="7946136" y="4590288"/>
            <a:ext cx="1691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Dependants'</a:t>
            </a:r>
            <a:endParaRPr lang="en-US" sz="96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</a:t>
            </a:r>
            <a:endParaRPr lang="en-US" sz="960" dirty="0"/>
          </a:p>
        </p:txBody>
      </p:sp>
      <p:sp>
        <p:nvSpPr>
          <p:cNvPr id="67" name="Text 52"/>
          <p:cNvSpPr/>
          <p:nvPr/>
        </p:nvSpPr>
        <p:spPr>
          <a:xfrm>
            <a:off x="9665208" y="4389120"/>
            <a:ext cx="329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9E3E8"/>
                </a:solidFill>
              </a:rPr>
              <a:t>→</a:t>
            </a:r>
            <a:endParaRPr lang="en-US" sz="1400" dirty="0"/>
          </a:p>
        </p:txBody>
      </p:sp>
      <p:sp>
        <p:nvSpPr>
          <p:cNvPr id="68" name="Shape 53"/>
          <p:cNvSpPr/>
          <p:nvPr/>
        </p:nvSpPr>
        <p:spPr>
          <a:xfrm>
            <a:off x="9738360" y="3931920"/>
            <a:ext cx="1783080" cy="1417320"/>
          </a:xfrm>
          <a:prstGeom prst="roundRect">
            <a:avLst>
              <a:gd name="adj" fmla="val 4516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69" name="Shape 54"/>
          <p:cNvSpPr/>
          <p:nvPr/>
        </p:nvSpPr>
        <p:spPr>
          <a:xfrm>
            <a:off x="10401300" y="406908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70" name="Image 13" descr="/home/claude/lifecycle_ppt/dove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20172" y="4187952"/>
            <a:ext cx="219456" cy="219456"/>
          </a:xfrm>
          <a:prstGeom prst="rect">
            <a:avLst/>
          </a:prstGeom>
        </p:spPr>
      </p:pic>
      <p:sp>
        <p:nvSpPr>
          <p:cNvPr id="71" name="Text 55"/>
          <p:cNvSpPr/>
          <p:nvPr/>
        </p:nvSpPr>
        <p:spPr>
          <a:xfrm>
            <a:off x="9784080" y="4590288"/>
            <a:ext cx="1691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Funeral</a:t>
            </a:r>
            <a:endParaRPr lang="en-US" sz="96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6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Expenses</a:t>
            </a:r>
            <a:endParaRPr lang="en-US" sz="960" dirty="0"/>
          </a:p>
        </p:txBody>
      </p:sp>
      <p:sp>
        <p:nvSpPr>
          <p:cNvPr id="72" name="Shape 56"/>
          <p:cNvSpPr/>
          <p:nvPr/>
        </p:nvSpPr>
        <p:spPr>
          <a:xfrm>
            <a:off x="548640" y="562356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E8F2F6"/>
          </a:solidFill>
          <a:ln/>
        </p:spPr>
      </p:sp>
      <p:sp>
        <p:nvSpPr>
          <p:cNvPr id="73" name="Shape 57"/>
          <p:cNvSpPr/>
          <p:nvPr/>
        </p:nvSpPr>
        <p:spPr>
          <a:xfrm>
            <a:off x="777240" y="5806440"/>
            <a:ext cx="548640" cy="54864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74" name="Image 14" descr="/home/claude/lifecycle_ppt/warning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9886" y="5949086"/>
            <a:ext cx="263347" cy="263347"/>
          </a:xfrm>
          <a:prstGeom prst="rect">
            <a:avLst/>
          </a:prstGeom>
        </p:spPr>
      </p:pic>
      <p:sp>
        <p:nvSpPr>
          <p:cNvPr id="75" name="Text 58"/>
          <p:cNvSpPr/>
          <p:nvPr/>
        </p:nvSpPr>
        <p:spPr>
          <a:xfrm>
            <a:off x="1463040" y="5715000"/>
            <a:ext cx="9966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stage on the following pages includes the step-by-step process, eligibility criteria, and documents required.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Registration &amp; UAN / IP Generation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5" name="Image 0" descr="/home/claude/lifecycle_ppt/idBad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registers the establishment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Establishment must be registered on the EPFO Unified Portal (mandatory once 20+ employees, or voluntarily earlier).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employee added via Member Enrolment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adds employee details (name, DOB, Aadhaar, bank) on the employer portal within the joining month.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generated or linked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employee has no prior UAN, a new one is generated; if they've worked before, their existing UAN is linked to the new employment.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self-completes UAN via UMANG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Aug 2025, the employee generates/activates their own UAN through Aadhaar Face Authentication on UMANG — see our dedicated UAN guide.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for employees earning up to ₹15,000/month (basic + DA)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 above ₹15,000, if both employer and employee agree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to establishments with 20+ employees (or voluntarily covered ones)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 details (for salary/PF credit)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Passport-size photograph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Previous UAN, if already allotted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employee already holds a UAN from a previous job, it must be reused — never generate a second UAN for the same person.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01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UAN Activation &amp; KYC Update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5" name="Image 0" descr="/home/claude/lifecycle_ppt/user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 UAN via UMANG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completes Aadhaar-based Face Authentication on the UMANG app (see our separate PF Payment Guide for the exact click-by-click flow).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to the Member Portal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active, log in at the EPFO Member Portal using UAN and password.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Manage → KYC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or update Aadhaar, PAN, and bank account details.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digitally approves KYC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employer verifies and digitally signs the submitted KYC before it reflects as 'Verified'.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employee with an allotted UAN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Aadhaar-linked mobile number required for activation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 should be in the employee's own name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card (mandatory)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passbook / cancelled cheque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photograph (for Aadhaar-linked KYC where applicable)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Un-verified KYC is one of the most common reasons PF claims get rejected or delayed — verify this before any withdrawal or transfer is filed.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02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Nomination Process (Form 2 / e-Nomination)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5" name="Image 0" descr="/home/claude/lifecycle_ppt/us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to the Member Portal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activated UAN and password.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Manage → E-Nomination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permanent and current address, then declare whether you have a family.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family / nominee details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name, Aadhaar, DOB, relationship and (for minors) guardian details for each nominee.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share % and submit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the percentage share per nominee for EPF (and EPS, where applicable), then authenticate with Aadhaar OTP.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to any EPF member, any time after joining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have a family, you can only nominate family members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have no family, you may nominate anyone — but must file afresh once you do have a family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additional documents ordinarily required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of each nominee (for online e-Nomination)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 proof recommended (helps avoid disputes later)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under the EPF Scheme, 2026. Refile immediately after marriage, divorce, or the birth of a child — an outdated nomination is one of the biggest causes of delayed death-claim settlements.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03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PF Transfer on Job Change (Form 13)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5B4B8A"/>
          </a:solidFill>
          <a:ln/>
        </p:spPr>
      </p:sp>
      <p:pic>
        <p:nvPicPr>
          <p:cNvPr id="5" name="Image 0" descr="/home/claude/lifecycle_ppt/exch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to the Member Portal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Online Services → One Employee - One EPF Account (Transfer Request).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previous employment &amp; get details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'Previous Employer', enter the old Member ID / UAN, and click Get Details.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via OTP and submit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OTP is sent to your registered mobile; enter it to confirm and submit online Form 13.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approval &amp; EPFO processing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Print, sign and submit the generated Form 13 to your chosen employer within 10 days; they approve and forward it for EPFO processing.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must be active and Aadhaar-linked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KYC (PAN, Aadhaar, bank account) verified by the employer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one transfer request allowed per Member ID at a time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UAN and previous employer's Member ID / PF account number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card, PAN card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ID proof (Aadhaar / PAN / driving licence) if filing offline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Transferring (rather than withdrawing) preserves continuous service — the key to tax-free withdrawals after 5 years and pension eligibility after 10 years.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04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PF Advance / Partial Withdrawal (Form 31)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5" name="Image 0" descr="/home/claude/lifecycle_ppt/handHoldingUs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3716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48640" y="1691640"/>
            <a:ext cx="60350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Log in to the Member Portal with UAN and password</a:t>
            </a:r>
            <a:endParaRPr lang="en-US" sz="1150" dirty="0"/>
          </a:p>
          <a:p>
            <a:pPr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Confirm KYC is verified (Manage → KYC)</a:t>
            </a:r>
            <a:endParaRPr lang="en-US" sz="1150" dirty="0"/>
          </a:p>
          <a:p>
            <a:pPr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Go to Online Services → Claim (Form-31, 19, 10C &amp; 10D)</a:t>
            </a:r>
            <a:endParaRPr lang="en-US" sz="1150" dirty="0"/>
          </a:p>
          <a:p>
            <a:pPr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Verify bank account (last 4 digits) and accept the Certificate of Undertaking</a:t>
            </a:r>
            <a:endParaRPr lang="en-US" sz="1150" dirty="0"/>
          </a:p>
          <a:p>
            <a:pPr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Select 'PF Advance (Form 31)', choose the purpose, enter the amount</a:t>
            </a:r>
            <a:endParaRPr lang="en-US" sz="1150" dirty="0"/>
          </a:p>
          <a:p>
            <a:pPr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Authenticate with Aadhaar OTP and submit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48640" y="5623560"/>
            <a:ext cx="6035040" cy="914400"/>
          </a:xfrm>
          <a:prstGeom prst="roundRect">
            <a:avLst>
              <a:gd name="adj" fmla="val 8000"/>
            </a:avLst>
          </a:prstGeom>
          <a:solidFill>
            <a:srgbClr val="E8F2F6"/>
          </a:solidFill>
          <a:ln/>
        </p:spPr>
      </p:sp>
      <p:sp>
        <p:nvSpPr>
          <p:cNvPr id="10" name="Text 7"/>
          <p:cNvSpPr/>
          <p:nvPr/>
        </p:nvSpPr>
        <p:spPr>
          <a:xfrm>
            <a:off x="777240" y="5669280"/>
            <a:ext cx="5577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advance is non-refundable and permanently reduces your PF corpus — it's not a loan.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995160" y="1371600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9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LIMITS BY PURPOSE</a:t>
            </a:r>
            <a:endParaRPr lang="en-US" sz="11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995160" y="1691640"/>
          <a:ext cx="4663440" cy="3977640"/>
        </p:xfrm>
        <a:graphic>
          <a:graphicData uri="http://schemas.openxmlformats.org/drawingml/2006/table">
            <a:tbl>
              <a:tblPr/>
              <a:tblGrid>
                <a:gridCol w="1965960"/>
                <a:gridCol w="1234440"/>
                <a:gridCol w="1463040"/>
              </a:tblGrid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Purpose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Min. Service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Medical treatment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months' wages or own share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Marriage / Education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years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50% of own contribution (3x)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House purchase / construction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years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24–36x monthly wages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 loan repayment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years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36x monthly wages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 renovation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years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12x monthly wages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Pre-retirement (age 54+)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1B1B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90% of corpus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13" name="Text 9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PF Withdrawal (Form 19)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B23A48"/>
          </a:solidFill>
          <a:ln/>
        </p:spPr>
      </p:sp>
      <p:pic>
        <p:nvPicPr>
          <p:cNvPr id="5" name="Image 0" descr="/home/claude/lifecycle_ppt/doorOp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the Date of Exit is updated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last employer must mark your date of leaving on the EPFO portal.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and check KYC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Portal → Manage → KYC — Aadhaar, PAN and bank account must show as verified.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Services → Claim (Form-31, 19, 10C &amp; 10D)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your bank account and accept the declaration.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'Only PF Withdrawal (Form 19)' and submit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Authenticate with Aadhaar OTP; funds are typically credited in 15–20 working days.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Resigned, retired, or otherwise left employment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Continuously unemployed for at least 2 months (60 days) from the date of exit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pending or under-process transfer claim on the same account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and PAN linked to UAN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bank account (own name)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15G / 15H, where applicable, to avoid TDS deduction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before 5 years of continuous service is taxable; withdrawing instead of transferring on a job change also breaks EPS pension continuity.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06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· 07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0424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Pension — Employees' Pension Scheme (EPS)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1292840" y="384048"/>
            <a:ext cx="621792" cy="621792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lifecycle_ppt/piggyBa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4506" y="545714"/>
            <a:ext cx="298460" cy="2984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07008"/>
            <a:ext cx="11109960" cy="0"/>
          </a:xfrm>
          <a:prstGeom prst="line">
            <a:avLst/>
          </a:prstGeom>
          <a:noFill/>
          <a:ln w="15875">
            <a:solidFill>
              <a:srgbClr val="D9E3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1732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83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175564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total EPS service on leaving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51560" y="202082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→ Online Services → Claim (Form-31, 19, 10C &amp; 10D); your service record loads automatically.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624328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624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51560" y="2596896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10 years of service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51560" y="286207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Form 10C — either take a lump-sum EPS withdrawal, or opt for a Scheme Certificate to preserve service for a future employer.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4655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51560" y="3438144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years of service or more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51560" y="370332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Lump-sum withdrawal is not permitted; a Scheme Certificate is issued and pension eligibility is preserved.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4306824"/>
            <a:ext cx="365760" cy="3657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051560" y="4279392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pensionable age (58, or reduced pension from 50)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51560" y="4544568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Form 10D to start the monthly pension, calculated per Table D based on service and pensionable salary.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995160" y="141732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156362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223760" y="187452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EPS applies to members with basic salary up to ₹15,000/month at the time of joining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10 years of EPS service required for a monthly pension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10 years: eligible for lump-sum withdrawal (Form 10C) instead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995160" y="3566160"/>
            <a:ext cx="4663440" cy="1965960"/>
          </a:xfrm>
          <a:prstGeom prst="roundRect">
            <a:avLst>
              <a:gd name="adj" fmla="val 3721"/>
            </a:avLst>
          </a:prstGeom>
          <a:solidFill>
            <a:srgbClr val="F4F6F8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3760" y="371246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REQUIRED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223760" y="4023360"/>
            <a:ext cx="42062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Aadhaar, PAN, bank account details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proof (for pension commencement)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Scheme Certificate (if previously issued, for a new employer to continue service)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48640" y="580644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8F2F6"/>
          </a:solidFill>
          <a:ln/>
        </p:spPr>
      </p:sp>
      <p:sp>
        <p:nvSpPr>
          <p:cNvPr id="31" name="Shape 28"/>
          <p:cNvSpPr/>
          <p:nvPr/>
        </p:nvSpPr>
        <p:spPr>
          <a:xfrm>
            <a:off x="749808" y="5943600"/>
            <a:ext cx="457200" cy="457200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32" name="Image 1" descr="/home/claude/lifecycle_ppt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6062472"/>
            <a:ext cx="219456" cy="219456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371600" y="587044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Filing Form 10C when 10+ years' service exists doesn't forfeit your pension — EPFO simply issues a Scheme Certificate to preserve it for later.</a:t>
            </a:r>
            <a:endParaRPr lang="en-US" sz="1080" dirty="0"/>
          </a:p>
        </p:txBody>
      </p:sp>
      <p:sp>
        <p:nvSpPr>
          <p:cNvPr id="34" name="Text 30"/>
          <p:cNvSpPr/>
          <p:nvPr/>
        </p:nvSpPr>
        <p:spPr>
          <a:xfrm>
            <a:off x="548640" y="66294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· 07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2026-08-08T11:11:49Z</dcterms:created>
  <dcterms:modified xsi:type="dcterms:W3CDTF">2026-08-08T11:11:49Z</dcterms:modified>
</cp:coreProperties>
</file>