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image" Target="../media/image-4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1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image" Target="../media/image-6-5.png"/><Relationship Id="rId6" Type="http://schemas.openxmlformats.org/officeDocument/2006/relationships/image" Target="../media/image-6-6.png"/><Relationship Id="rId7" Type="http://schemas.openxmlformats.org/officeDocument/2006/relationships/image" Target="../media/image-6-7.png"/><Relationship Id="rId8" Type="http://schemas.openxmlformats.org/officeDocument/2006/relationships/image" Target="../media/image-6-8.png"/><Relationship Id="rId9" Type="http://schemas.openxmlformats.org/officeDocument/2006/relationships/image" Target="../media/image-6-9.png"/><Relationship Id="rId10" Type="http://schemas.openxmlformats.org/officeDocument/2006/relationships/image" Target="../media/image-6-3.png"/><Relationship Id="rId11" Type="http://schemas.openxmlformats.org/officeDocument/2006/relationships/slideLayout" Target="../slideLayouts/slideLayout1.xml"/><Relationship Id="rId1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6D2E4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692640" y="-1463040"/>
            <a:ext cx="4572000" cy="4572000"/>
          </a:xfrm>
          <a:prstGeom prst="ellipse">
            <a:avLst/>
          </a:prstGeom>
          <a:solidFill>
            <a:srgbClr val="A26769">
              <a:alpha val="4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-1645920" y="4846320"/>
            <a:ext cx="3840480" cy="3840480"/>
          </a:xfrm>
          <a:prstGeom prst="ellipse">
            <a:avLst/>
          </a:prstGeom>
          <a:solidFill>
            <a:srgbClr val="3B1F2B">
              <a:alpha val="60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640080" y="548640"/>
            <a:ext cx="914400" cy="914400"/>
          </a:xfrm>
          <a:prstGeom prst="ellipse">
            <a:avLst/>
          </a:prstGeom>
          <a:solidFill>
            <a:srgbClr val="A26769"/>
          </a:solidFill>
          <a:ln/>
        </p:spPr>
      </p:sp>
      <p:pic>
        <p:nvPicPr>
          <p:cNvPr id="5" name="Image 0" descr="/home/claude/icons/bab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77824" y="786384"/>
            <a:ext cx="438912" cy="43891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40080" y="2651760"/>
            <a:ext cx="108813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Maternity Benefits</a:t>
            </a:r>
            <a:endParaRPr lang="en-US" sz="4400" dirty="0"/>
          </a:p>
        </p:txBody>
      </p:sp>
      <p:sp>
        <p:nvSpPr>
          <p:cNvPr id="7" name="Text 4"/>
          <p:cNvSpPr/>
          <p:nvPr/>
        </p:nvSpPr>
        <p:spPr>
          <a:xfrm>
            <a:off x="640080" y="3611880"/>
            <a:ext cx="9601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800" dirty="0">
                <a:solidFill>
                  <a:srgbClr val="ECE2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Guide to Entitlements Under the Maternity Benefit Act, 1961 &amp; the ESIC Scheme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640080" y="603504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A267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NON-ESIC POLICY   •   ESIC CLAIM PROCESS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A267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ONE — NON-ESIC POLICY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3B1F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Eligibility Under the Maternity Benefit Act, 1961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5486400" cy="4480560"/>
          </a:xfrm>
          <a:prstGeom prst="roundRect">
            <a:avLst>
              <a:gd name="adj" fmla="val 2449"/>
            </a:avLst>
          </a:prstGeom>
          <a:solidFill>
            <a:srgbClr val="ECE2D0"/>
          </a:solidFill>
          <a:ln/>
        </p:spPr>
      </p:sp>
      <p:sp>
        <p:nvSpPr>
          <p:cNvPr id="5" name="Shape 3"/>
          <p:cNvSpPr/>
          <p:nvPr/>
        </p:nvSpPr>
        <p:spPr>
          <a:xfrm>
            <a:off x="914400" y="1920240"/>
            <a:ext cx="685800" cy="685800"/>
          </a:xfrm>
          <a:prstGeom prst="ellipse">
            <a:avLst/>
          </a:prstGeom>
          <a:solidFill>
            <a:srgbClr val="6D2E46"/>
          </a:solidFill>
          <a:ln/>
        </p:spPr>
      </p:sp>
      <p:pic>
        <p:nvPicPr>
          <p:cNvPr id="6" name="Image 0" descr="/home/claude/icons/clipboar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2708" y="2098548"/>
            <a:ext cx="329184" cy="32918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737360" y="1965960"/>
            <a:ext cx="4023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3B1F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Who Qualifies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1737360" y="2468880"/>
            <a:ext cx="402336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3B1F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Any woman employee — </a:t>
            </a:r>
            <a:pPr indent="0" marL="0">
              <a:buNone/>
            </a:pPr>
            <a:r>
              <a:rPr lang="en-US" sz="1300" dirty="0">
                <a:solidFill>
                  <a:srgbClr val="3B1F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permanent, probationary, full-time, or contractual — is covered by the Act.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914400" y="3429000"/>
            <a:ext cx="4480560" cy="0"/>
          </a:xfrm>
          <a:prstGeom prst="line">
            <a:avLst/>
          </a:prstGeom>
          <a:noFill/>
          <a:ln w="12700">
            <a:solidFill>
              <a:srgbClr val="A26769"/>
            </a:solidFill>
            <a:prstDash val="sysDot"/>
          </a:ln>
        </p:spPr>
      </p:sp>
      <p:sp>
        <p:nvSpPr>
          <p:cNvPr id="10" name="Text 7"/>
          <p:cNvSpPr/>
          <p:nvPr/>
        </p:nvSpPr>
        <p:spPr>
          <a:xfrm>
            <a:off x="914400" y="3611880"/>
            <a:ext cx="4846320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400" b="1" dirty="0">
                <a:solidFill>
                  <a:srgbClr val="3B1F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Minimum Service Requirement
</a:t>
            </a:r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3B1F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 least 80 days of work with the employer during the 12 months immediately preceding the expected date of delivery.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6309360" y="1600200"/>
            <a:ext cx="5303520" cy="2103120"/>
          </a:xfrm>
          <a:prstGeom prst="roundRect">
            <a:avLst>
              <a:gd name="adj" fmla="val 5217"/>
            </a:avLst>
          </a:prstGeom>
          <a:solidFill>
            <a:srgbClr val="6D2E46"/>
          </a:solidFill>
          <a:ln/>
        </p:spPr>
      </p:sp>
      <p:sp>
        <p:nvSpPr>
          <p:cNvPr id="12" name="Text 9"/>
          <p:cNvSpPr/>
          <p:nvPr/>
        </p:nvSpPr>
        <p:spPr>
          <a:xfrm>
            <a:off x="6583680" y="1783080"/>
            <a:ext cx="47548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26 WEEKS</a:t>
            </a:r>
            <a:endParaRPr lang="en-US" sz="4000" dirty="0"/>
          </a:p>
        </p:txBody>
      </p:sp>
      <p:sp>
        <p:nvSpPr>
          <p:cNvPr id="13" name="Text 10"/>
          <p:cNvSpPr/>
          <p:nvPr/>
        </p:nvSpPr>
        <p:spPr>
          <a:xfrm>
            <a:off x="6583680" y="2514600"/>
            <a:ext cx="47548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ECE2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(6 months) paid leave for the 1st and 2nd child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6583680" y="2926080"/>
            <a:ext cx="47548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ECE2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Written request required to reporting manager, with a copy to HR</a:t>
            </a:r>
            <a:endParaRPr lang="en-US" sz="1100" dirty="0"/>
          </a:p>
        </p:txBody>
      </p:sp>
      <p:sp>
        <p:nvSpPr>
          <p:cNvPr id="15" name="Shape 12"/>
          <p:cNvSpPr/>
          <p:nvPr/>
        </p:nvSpPr>
        <p:spPr>
          <a:xfrm>
            <a:off x="6309360" y="3886200"/>
            <a:ext cx="2560320" cy="2194560"/>
          </a:xfrm>
          <a:prstGeom prst="roundRect">
            <a:avLst>
              <a:gd name="adj" fmla="val 5000"/>
            </a:avLst>
          </a:prstGeom>
          <a:solidFill>
            <a:srgbClr val="A26769"/>
          </a:solidFill>
          <a:ln/>
        </p:spPr>
      </p:sp>
      <p:sp>
        <p:nvSpPr>
          <p:cNvPr id="16" name="Text 13"/>
          <p:cNvSpPr/>
          <p:nvPr/>
        </p:nvSpPr>
        <p:spPr>
          <a:xfrm>
            <a:off x="6492240" y="4069080"/>
            <a:ext cx="21945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12 WEEKS</a:t>
            </a:r>
            <a:endParaRPr lang="en-US" sz="2600" dirty="0"/>
          </a:p>
        </p:txBody>
      </p:sp>
      <p:sp>
        <p:nvSpPr>
          <p:cNvPr id="17" name="Text 14"/>
          <p:cNvSpPr/>
          <p:nvPr/>
        </p:nvSpPr>
        <p:spPr>
          <a:xfrm>
            <a:off x="6492240" y="4754880"/>
            <a:ext cx="219456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the 3rd or subsequent child</a:t>
            </a:r>
            <a:endParaRPr lang="en-US" sz="1200" dirty="0"/>
          </a:p>
        </p:txBody>
      </p:sp>
      <p:sp>
        <p:nvSpPr>
          <p:cNvPr id="18" name="Shape 15"/>
          <p:cNvSpPr/>
          <p:nvPr/>
        </p:nvSpPr>
        <p:spPr>
          <a:xfrm>
            <a:off x="9052560" y="3886200"/>
            <a:ext cx="2560320" cy="2194560"/>
          </a:xfrm>
          <a:prstGeom prst="roundRect">
            <a:avLst>
              <a:gd name="adj" fmla="val 5000"/>
            </a:avLst>
          </a:prstGeom>
          <a:solidFill>
            <a:srgbClr val="3B1F2B"/>
          </a:solidFill>
          <a:ln/>
        </p:spPr>
      </p:sp>
      <p:sp>
        <p:nvSpPr>
          <p:cNvPr id="19" name="Text 16"/>
          <p:cNvSpPr/>
          <p:nvPr/>
        </p:nvSpPr>
        <p:spPr>
          <a:xfrm>
            <a:off x="9235440" y="4069080"/>
            <a:ext cx="21945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 WEEKS</a:t>
            </a:r>
            <a:endParaRPr lang="en-US" sz="2600" dirty="0"/>
          </a:p>
        </p:txBody>
      </p:sp>
      <p:sp>
        <p:nvSpPr>
          <p:cNvPr id="20" name="Text 17"/>
          <p:cNvSpPr/>
          <p:nvPr/>
        </p:nvSpPr>
        <p:spPr>
          <a:xfrm>
            <a:off x="9235440" y="4754880"/>
            <a:ext cx="219456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ECE2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Paid leave following a miscarriage or medical termination of pregnancy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A267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ONE — NON-ESIC POLICY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3B1F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Pay &amp; Leave Rules During Maternity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737360"/>
            <a:ext cx="3611880" cy="4297680"/>
          </a:xfrm>
          <a:prstGeom prst="roundRect">
            <a:avLst>
              <a:gd name="adj" fmla="val 3038"/>
            </a:avLst>
          </a:prstGeom>
          <a:solidFill>
            <a:srgbClr val="FFFFFF"/>
          </a:solidFill>
          <a:ln w="19050">
            <a:solidFill>
              <a:srgbClr val="ECE2D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68680" y="2103120"/>
            <a:ext cx="822960" cy="822960"/>
          </a:xfrm>
          <a:prstGeom prst="ellipse">
            <a:avLst/>
          </a:prstGeom>
          <a:solidFill>
            <a:srgbClr val="6D2E46"/>
          </a:solidFill>
          <a:ln/>
        </p:spPr>
      </p:sp>
      <p:pic>
        <p:nvPicPr>
          <p:cNvPr id="6" name="Image 0" descr="/home/claude/icons/mone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2650" y="2317090"/>
            <a:ext cx="395021" cy="395021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822960" y="3154680"/>
            <a:ext cx="306324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700" b="1" dirty="0">
                <a:solidFill>
                  <a:srgbClr val="3B1F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Full Salary Continues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3063240" cy="1920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3B1F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employer must pay the employee her entire salary throughout the maternity leave period.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4434840" y="1737360"/>
            <a:ext cx="3611880" cy="4297680"/>
          </a:xfrm>
          <a:prstGeom prst="roundRect">
            <a:avLst>
              <a:gd name="adj" fmla="val 3038"/>
            </a:avLst>
          </a:prstGeom>
          <a:solidFill>
            <a:srgbClr val="ECE2D0"/>
          </a:solidFill>
          <a:ln w="19050">
            <a:solidFill>
              <a:srgbClr val="ECE2D0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4754880" y="2103120"/>
            <a:ext cx="822960" cy="822960"/>
          </a:xfrm>
          <a:prstGeom prst="ellipse">
            <a:avLst/>
          </a:prstGeom>
          <a:solidFill>
            <a:srgbClr val="6D2E46"/>
          </a:solidFill>
          <a:ln/>
        </p:spPr>
      </p:sp>
      <p:pic>
        <p:nvPicPr>
          <p:cNvPr id="11" name="Image 1" descr="/home/claude/icons/calendar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8850" y="2317090"/>
            <a:ext cx="395021" cy="395021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709160" y="3154680"/>
            <a:ext cx="306324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700" b="1" dirty="0">
                <a:solidFill>
                  <a:srgbClr val="3B1F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 Privilege Leave Accrual</a:t>
            </a:r>
            <a:endParaRPr lang="en-US" sz="1700" dirty="0"/>
          </a:p>
        </p:txBody>
      </p:sp>
      <p:sp>
        <p:nvSpPr>
          <p:cNvPr id="13" name="Text 9"/>
          <p:cNvSpPr/>
          <p:nvPr/>
        </p:nvSpPr>
        <p:spPr>
          <a:xfrm>
            <a:off x="4709160" y="3931920"/>
            <a:ext cx="3063240" cy="1920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3B1F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Privilege Leave (PL) is not earned during maternity leave — there is no requirement to credit 2 leaves per month for this period.</a:t>
            </a:r>
            <a:endParaRPr lang="en-US" sz="1300" dirty="0"/>
          </a:p>
        </p:txBody>
      </p:sp>
      <p:sp>
        <p:nvSpPr>
          <p:cNvPr id="14" name="Shape 10"/>
          <p:cNvSpPr/>
          <p:nvPr/>
        </p:nvSpPr>
        <p:spPr>
          <a:xfrm>
            <a:off x="8321040" y="1737360"/>
            <a:ext cx="3611880" cy="4297680"/>
          </a:xfrm>
          <a:prstGeom prst="roundRect">
            <a:avLst>
              <a:gd name="adj" fmla="val 3038"/>
            </a:avLst>
          </a:prstGeom>
          <a:solidFill>
            <a:srgbClr val="FFFFFF"/>
          </a:solidFill>
          <a:ln w="19050">
            <a:solidFill>
              <a:srgbClr val="ECE2D0"/>
            </a:solidFill>
            <a:prstDash val="solid"/>
          </a:ln>
        </p:spPr>
      </p:sp>
      <p:sp>
        <p:nvSpPr>
          <p:cNvPr id="15" name="Shape 11"/>
          <p:cNvSpPr/>
          <p:nvPr/>
        </p:nvSpPr>
        <p:spPr>
          <a:xfrm>
            <a:off x="8641080" y="2103120"/>
            <a:ext cx="822960" cy="822960"/>
          </a:xfrm>
          <a:prstGeom prst="ellipse">
            <a:avLst/>
          </a:prstGeom>
          <a:solidFill>
            <a:srgbClr val="6D2E46"/>
          </a:solidFill>
          <a:ln/>
        </p:spPr>
      </p:sp>
      <p:pic>
        <p:nvPicPr>
          <p:cNvPr id="16" name="Image 2" descr="/home/claude/icons/shiel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55050" y="2317090"/>
            <a:ext cx="395021" cy="395021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8595360" y="3154680"/>
            <a:ext cx="306324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700" b="1" dirty="0">
                <a:solidFill>
                  <a:srgbClr val="3B1F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Job Protection</a:t>
            </a:r>
            <a:endParaRPr lang="en-US" sz="1700" dirty="0"/>
          </a:p>
        </p:txBody>
      </p:sp>
      <p:sp>
        <p:nvSpPr>
          <p:cNvPr id="18" name="Text 13"/>
          <p:cNvSpPr/>
          <p:nvPr/>
        </p:nvSpPr>
        <p:spPr>
          <a:xfrm>
            <a:off x="8595360" y="3931920"/>
            <a:ext cx="3063240" cy="1920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3B1F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Employers cannot dismiss or terminate a woman solely because she is pregnant or on maternity leave.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6D2E4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ECE2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ONE — NON-ESIC POLICY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Maternity Leave Matters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3520440" cy="2148840"/>
          </a:xfrm>
          <a:prstGeom prst="roundRect">
            <a:avLst>
              <a:gd name="adj" fmla="val 4255"/>
            </a:avLst>
          </a:prstGeom>
          <a:solidFill>
            <a:srgbClr val="3B1F2B"/>
          </a:solidFill>
          <a:ln/>
        </p:spPr>
      </p:sp>
      <p:sp>
        <p:nvSpPr>
          <p:cNvPr id="5" name="Shape 3"/>
          <p:cNvSpPr/>
          <p:nvPr/>
        </p:nvSpPr>
        <p:spPr>
          <a:xfrm>
            <a:off x="777240" y="1920240"/>
            <a:ext cx="594360" cy="594360"/>
          </a:xfrm>
          <a:prstGeom prst="ellipse">
            <a:avLst/>
          </a:prstGeom>
          <a:solidFill>
            <a:srgbClr val="A26769"/>
          </a:solidFill>
          <a:ln/>
        </p:spPr>
      </p:sp>
      <p:pic>
        <p:nvPicPr>
          <p:cNvPr id="6" name="Image 0" descr="/home/claude/icons/heartbea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31774" y="2074774"/>
            <a:ext cx="285293" cy="285293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508760" y="1892808"/>
            <a:ext cx="2331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Recovery &amp; Care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777240" y="2606040"/>
            <a:ext cx="3063240" cy="1143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ECE2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 to recover from childbirth and care for physical health.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4297680" y="1691640"/>
            <a:ext cx="3520440" cy="2148840"/>
          </a:xfrm>
          <a:prstGeom prst="roundRect">
            <a:avLst>
              <a:gd name="adj" fmla="val 4255"/>
            </a:avLst>
          </a:prstGeom>
          <a:solidFill>
            <a:srgbClr val="3B1F2B"/>
          </a:solidFill>
          <a:ln/>
        </p:spPr>
      </p:sp>
      <p:sp>
        <p:nvSpPr>
          <p:cNvPr id="10" name="Shape 7"/>
          <p:cNvSpPr/>
          <p:nvPr/>
        </p:nvSpPr>
        <p:spPr>
          <a:xfrm>
            <a:off x="4526280" y="1920240"/>
            <a:ext cx="594360" cy="594360"/>
          </a:xfrm>
          <a:prstGeom prst="ellipse">
            <a:avLst/>
          </a:prstGeom>
          <a:solidFill>
            <a:srgbClr val="A26769"/>
          </a:solidFill>
          <a:ln/>
        </p:spPr>
      </p:sp>
      <p:pic>
        <p:nvPicPr>
          <p:cNvPr id="11" name="Image 1" descr="/home/claude/icons/money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0814" y="2074774"/>
            <a:ext cx="285293" cy="285293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5257800" y="1892808"/>
            <a:ext cx="2331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Financial Security</a:t>
            </a:r>
            <a:endParaRPr lang="en-US" sz="1400" dirty="0"/>
          </a:p>
        </p:txBody>
      </p:sp>
      <p:sp>
        <p:nvSpPr>
          <p:cNvPr id="13" name="Text 9"/>
          <p:cNvSpPr/>
          <p:nvPr/>
        </p:nvSpPr>
        <p:spPr>
          <a:xfrm>
            <a:off x="4526280" y="2606040"/>
            <a:ext cx="3063240" cy="1143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ECE2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salary and medical benefits continue during leave.</a:t>
            </a:r>
            <a:endParaRPr lang="en-US" sz="1150" dirty="0"/>
          </a:p>
        </p:txBody>
      </p:sp>
      <p:sp>
        <p:nvSpPr>
          <p:cNvPr id="14" name="Shape 10"/>
          <p:cNvSpPr/>
          <p:nvPr/>
        </p:nvSpPr>
        <p:spPr>
          <a:xfrm>
            <a:off x="8046720" y="1691640"/>
            <a:ext cx="3520440" cy="2148840"/>
          </a:xfrm>
          <a:prstGeom prst="roundRect">
            <a:avLst>
              <a:gd name="adj" fmla="val 4255"/>
            </a:avLst>
          </a:prstGeom>
          <a:solidFill>
            <a:srgbClr val="3B1F2B"/>
          </a:solidFill>
          <a:ln/>
        </p:spPr>
      </p:sp>
      <p:sp>
        <p:nvSpPr>
          <p:cNvPr id="15" name="Shape 11"/>
          <p:cNvSpPr/>
          <p:nvPr/>
        </p:nvSpPr>
        <p:spPr>
          <a:xfrm>
            <a:off x="8275320" y="1920240"/>
            <a:ext cx="594360" cy="594360"/>
          </a:xfrm>
          <a:prstGeom prst="ellipse">
            <a:avLst/>
          </a:prstGeom>
          <a:solidFill>
            <a:srgbClr val="A26769"/>
          </a:solidFill>
          <a:ln/>
        </p:spPr>
      </p:sp>
      <p:pic>
        <p:nvPicPr>
          <p:cNvPr id="16" name="Image 2" descr="/home/claude/icons/shiel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9854" y="2074774"/>
            <a:ext cx="285293" cy="285293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9006840" y="1892808"/>
            <a:ext cx="2331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Job Security</a:t>
            </a:r>
            <a:endParaRPr lang="en-US" sz="1400" dirty="0"/>
          </a:p>
        </p:txBody>
      </p:sp>
      <p:sp>
        <p:nvSpPr>
          <p:cNvPr id="18" name="Text 13"/>
          <p:cNvSpPr/>
          <p:nvPr/>
        </p:nvSpPr>
        <p:spPr>
          <a:xfrm>
            <a:off x="8275320" y="2606040"/>
            <a:ext cx="3063240" cy="1143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ECE2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Cannot be dismissed due to pregnancy or maternity leave.</a:t>
            </a:r>
            <a:endParaRPr lang="en-US" sz="1150" dirty="0"/>
          </a:p>
        </p:txBody>
      </p:sp>
      <p:sp>
        <p:nvSpPr>
          <p:cNvPr id="19" name="Shape 14"/>
          <p:cNvSpPr/>
          <p:nvPr/>
        </p:nvSpPr>
        <p:spPr>
          <a:xfrm>
            <a:off x="548640" y="4114800"/>
            <a:ext cx="3520440" cy="2148840"/>
          </a:xfrm>
          <a:prstGeom prst="roundRect">
            <a:avLst>
              <a:gd name="adj" fmla="val 4255"/>
            </a:avLst>
          </a:prstGeom>
          <a:solidFill>
            <a:srgbClr val="3B1F2B"/>
          </a:solidFill>
          <a:ln/>
        </p:spPr>
      </p:sp>
      <p:sp>
        <p:nvSpPr>
          <p:cNvPr id="20" name="Shape 15"/>
          <p:cNvSpPr/>
          <p:nvPr/>
        </p:nvSpPr>
        <p:spPr>
          <a:xfrm>
            <a:off x="777240" y="4343400"/>
            <a:ext cx="594360" cy="594360"/>
          </a:xfrm>
          <a:prstGeom prst="ellipse">
            <a:avLst/>
          </a:prstGeom>
          <a:solidFill>
            <a:srgbClr val="A26769"/>
          </a:solidFill>
          <a:ln/>
        </p:spPr>
      </p:sp>
      <p:pic>
        <p:nvPicPr>
          <p:cNvPr id="21" name="Image 3" descr="/home/claude/icons/baby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1774" y="4497934"/>
            <a:ext cx="285293" cy="285293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1508760" y="4315968"/>
            <a:ext cx="2331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Bonding Time</a:t>
            </a:r>
            <a:endParaRPr lang="en-US" sz="1400" dirty="0"/>
          </a:p>
        </p:txBody>
      </p:sp>
      <p:sp>
        <p:nvSpPr>
          <p:cNvPr id="23" name="Text 17"/>
          <p:cNvSpPr/>
          <p:nvPr/>
        </p:nvSpPr>
        <p:spPr>
          <a:xfrm>
            <a:off x="777240" y="5029200"/>
            <a:ext cx="3063240" cy="1143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ECE2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Essential time with newborns for attachment and bonding.</a:t>
            </a:r>
            <a:endParaRPr lang="en-US" sz="1150" dirty="0"/>
          </a:p>
        </p:txBody>
      </p:sp>
      <p:sp>
        <p:nvSpPr>
          <p:cNvPr id="24" name="Shape 18"/>
          <p:cNvSpPr/>
          <p:nvPr/>
        </p:nvSpPr>
        <p:spPr>
          <a:xfrm>
            <a:off x="4297680" y="4114800"/>
            <a:ext cx="3520440" cy="2148840"/>
          </a:xfrm>
          <a:prstGeom prst="roundRect">
            <a:avLst>
              <a:gd name="adj" fmla="val 4255"/>
            </a:avLst>
          </a:prstGeom>
          <a:solidFill>
            <a:srgbClr val="3B1F2B"/>
          </a:solidFill>
          <a:ln/>
        </p:spPr>
      </p:sp>
      <p:sp>
        <p:nvSpPr>
          <p:cNvPr id="25" name="Shape 19"/>
          <p:cNvSpPr/>
          <p:nvPr/>
        </p:nvSpPr>
        <p:spPr>
          <a:xfrm>
            <a:off x="4526280" y="4343400"/>
            <a:ext cx="594360" cy="594360"/>
          </a:xfrm>
          <a:prstGeom prst="ellipse">
            <a:avLst/>
          </a:prstGeom>
          <a:solidFill>
            <a:srgbClr val="A26769"/>
          </a:solidFill>
          <a:ln/>
        </p:spPr>
      </p:sp>
      <p:pic>
        <p:nvPicPr>
          <p:cNvPr id="26" name="Image 4" descr="/home/claude/icons/calendar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80814" y="4497934"/>
            <a:ext cx="285293" cy="285293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5257800" y="4315968"/>
            <a:ext cx="2331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Career Continuity</a:t>
            </a:r>
            <a:endParaRPr lang="en-US" sz="1400" dirty="0"/>
          </a:p>
        </p:txBody>
      </p:sp>
      <p:sp>
        <p:nvSpPr>
          <p:cNvPr id="28" name="Text 21"/>
          <p:cNvSpPr/>
          <p:nvPr/>
        </p:nvSpPr>
        <p:spPr>
          <a:xfrm>
            <a:off x="4526280" y="5029200"/>
            <a:ext cx="3063240" cy="1143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ECE2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Take time off for delivery while continuing employment.</a:t>
            </a:r>
            <a:endParaRPr lang="en-US" sz="1150" dirty="0"/>
          </a:p>
        </p:txBody>
      </p:sp>
      <p:sp>
        <p:nvSpPr>
          <p:cNvPr id="29" name="Shape 22"/>
          <p:cNvSpPr/>
          <p:nvPr/>
        </p:nvSpPr>
        <p:spPr>
          <a:xfrm>
            <a:off x="8046720" y="4114800"/>
            <a:ext cx="3520440" cy="2148840"/>
          </a:xfrm>
          <a:prstGeom prst="roundRect">
            <a:avLst>
              <a:gd name="adj" fmla="val 4255"/>
            </a:avLst>
          </a:prstGeom>
          <a:solidFill>
            <a:srgbClr val="3B1F2B"/>
          </a:solidFill>
          <a:ln/>
        </p:spPr>
      </p:sp>
      <p:sp>
        <p:nvSpPr>
          <p:cNvPr id="30" name="Shape 23"/>
          <p:cNvSpPr/>
          <p:nvPr/>
        </p:nvSpPr>
        <p:spPr>
          <a:xfrm>
            <a:off x="8275320" y="4343400"/>
            <a:ext cx="594360" cy="594360"/>
          </a:xfrm>
          <a:prstGeom prst="ellipse">
            <a:avLst/>
          </a:prstGeom>
          <a:solidFill>
            <a:srgbClr val="A26769"/>
          </a:solidFill>
          <a:ln/>
        </p:spPr>
      </p:sp>
      <p:pic>
        <p:nvPicPr>
          <p:cNvPr id="31" name="Image 5" descr="/home/claude/icons/clipboar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29854" y="4497934"/>
            <a:ext cx="285293" cy="285293"/>
          </a:xfrm>
          <a:prstGeom prst="rect">
            <a:avLst/>
          </a:prstGeom>
        </p:spPr>
      </p:pic>
      <p:sp>
        <p:nvSpPr>
          <p:cNvPr id="32" name="Text 24"/>
          <p:cNvSpPr/>
          <p:nvPr/>
        </p:nvSpPr>
        <p:spPr>
          <a:xfrm>
            <a:off x="9006840" y="4315968"/>
            <a:ext cx="2331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Family Well-being</a:t>
            </a:r>
            <a:endParaRPr lang="en-US" sz="1400" dirty="0"/>
          </a:p>
        </p:txBody>
      </p:sp>
      <p:sp>
        <p:nvSpPr>
          <p:cNvPr id="33" name="Text 25"/>
          <p:cNvSpPr/>
          <p:nvPr/>
        </p:nvSpPr>
        <p:spPr>
          <a:xfrm>
            <a:off x="8275320" y="5029200"/>
            <a:ext cx="3063240" cy="1143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ECE2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Supports recovery and nurturing of mother and child.</a:t>
            </a:r>
            <a:endParaRPr lang="en-US" sz="11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A267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TWO — ESIC CLAIM PROCESS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3B1F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Maternity Benefit Claim Through ESIC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1097280" y="3246120"/>
            <a:ext cx="9966960" cy="0"/>
          </a:xfrm>
          <a:prstGeom prst="line">
            <a:avLst/>
          </a:prstGeom>
          <a:noFill/>
          <a:ln w="50800">
            <a:solidFill>
              <a:srgbClr val="ECE2D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77240" y="2926080"/>
            <a:ext cx="640080" cy="640080"/>
          </a:xfrm>
          <a:prstGeom prst="ellipse">
            <a:avLst/>
          </a:prstGeom>
          <a:solidFill>
            <a:srgbClr val="6D2E46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77240" y="292608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-137160" y="1600200"/>
            <a:ext cx="2468880" cy="1417320"/>
          </a:xfrm>
          <a:prstGeom prst="roundRect">
            <a:avLst>
              <a:gd name="adj" fmla="val 6452"/>
            </a:avLst>
          </a:prstGeom>
          <a:solidFill>
            <a:srgbClr val="ECE2D0"/>
          </a:solidFill>
          <a:ln/>
        </p:spPr>
      </p:sp>
      <p:sp>
        <p:nvSpPr>
          <p:cNvPr id="8" name="Shape 6"/>
          <p:cNvSpPr/>
          <p:nvPr/>
        </p:nvSpPr>
        <p:spPr>
          <a:xfrm>
            <a:off x="91440" y="1764792"/>
            <a:ext cx="457200" cy="457200"/>
          </a:xfrm>
          <a:prstGeom prst="ellipse">
            <a:avLst/>
          </a:prstGeom>
          <a:solidFill>
            <a:srgbClr val="A26769"/>
          </a:solidFill>
          <a:ln/>
        </p:spPr>
      </p:sp>
      <p:pic>
        <p:nvPicPr>
          <p:cNvPr id="9" name="Image 0" descr="/home/claude/icons/signatur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0312" y="1883664"/>
            <a:ext cx="219456" cy="219456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-137160" y="1737360"/>
            <a:ext cx="2468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3B1F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Registration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-45720" y="2258568"/>
            <a:ext cx="228600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3B1F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Submit ESIC Form 37 &amp; Medical Acceptance Card (Form 7B) to the ESIC empanelled doctor.</a:t>
            </a:r>
            <a:endParaRPr lang="en-US" sz="950" dirty="0"/>
          </a:p>
        </p:txBody>
      </p:sp>
      <p:sp>
        <p:nvSpPr>
          <p:cNvPr id="12" name="Shape 9"/>
          <p:cNvSpPr/>
          <p:nvPr/>
        </p:nvSpPr>
        <p:spPr>
          <a:xfrm>
            <a:off x="1097280" y="3017520"/>
            <a:ext cx="0" cy="228600"/>
          </a:xfrm>
          <a:prstGeom prst="line">
            <a:avLst/>
          </a:prstGeom>
          <a:noFill/>
          <a:ln w="19050">
            <a:solidFill>
              <a:srgbClr val="A26769"/>
            </a:solidFill>
            <a:prstDash val="sysDot"/>
          </a:ln>
        </p:spPr>
      </p:sp>
      <p:sp>
        <p:nvSpPr>
          <p:cNvPr id="13" name="Shape 10"/>
          <p:cNvSpPr/>
          <p:nvPr/>
        </p:nvSpPr>
        <p:spPr>
          <a:xfrm>
            <a:off x="4099560" y="2926080"/>
            <a:ext cx="640080" cy="640080"/>
          </a:xfrm>
          <a:prstGeom prst="ellipse">
            <a:avLst/>
          </a:prstGeom>
          <a:solidFill>
            <a:srgbClr val="6D2E46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099560" y="292608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800" dirty="0"/>
          </a:p>
        </p:txBody>
      </p:sp>
      <p:sp>
        <p:nvSpPr>
          <p:cNvPr id="15" name="Shape 12"/>
          <p:cNvSpPr/>
          <p:nvPr/>
        </p:nvSpPr>
        <p:spPr>
          <a:xfrm>
            <a:off x="3185160" y="3840480"/>
            <a:ext cx="2468880" cy="1417320"/>
          </a:xfrm>
          <a:prstGeom prst="roundRect">
            <a:avLst>
              <a:gd name="adj" fmla="val 6452"/>
            </a:avLst>
          </a:prstGeom>
          <a:solidFill>
            <a:srgbClr val="ECE2D0"/>
          </a:solidFill>
          <a:ln/>
        </p:spPr>
      </p:sp>
      <p:sp>
        <p:nvSpPr>
          <p:cNvPr id="16" name="Shape 13"/>
          <p:cNvSpPr/>
          <p:nvPr/>
        </p:nvSpPr>
        <p:spPr>
          <a:xfrm>
            <a:off x="3413760" y="4005072"/>
            <a:ext cx="457200" cy="457200"/>
          </a:xfrm>
          <a:prstGeom prst="ellipse">
            <a:avLst/>
          </a:prstGeom>
          <a:solidFill>
            <a:srgbClr val="A26769"/>
          </a:solidFill>
          <a:ln/>
        </p:spPr>
      </p:sp>
      <p:pic>
        <p:nvPicPr>
          <p:cNvPr id="17" name="Image 1" descr="/home/claude/icons/doctor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2632" y="4123944"/>
            <a:ext cx="219456" cy="219456"/>
          </a:xfrm>
          <a:prstGeom prst="rect">
            <a:avLst/>
          </a:prstGeom>
        </p:spPr>
      </p:pic>
      <p:sp>
        <p:nvSpPr>
          <p:cNvPr id="18" name="Text 14"/>
          <p:cNvSpPr/>
          <p:nvPr/>
        </p:nvSpPr>
        <p:spPr>
          <a:xfrm>
            <a:off x="3185160" y="3977640"/>
            <a:ext cx="2468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3B1F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Pre-Delivery Visit</a:t>
            </a:r>
            <a:endParaRPr lang="en-US" sz="1200" dirty="0"/>
          </a:p>
        </p:txBody>
      </p:sp>
      <p:sp>
        <p:nvSpPr>
          <p:cNvPr id="19" name="Text 15"/>
          <p:cNvSpPr/>
          <p:nvPr/>
        </p:nvSpPr>
        <p:spPr>
          <a:xfrm>
            <a:off x="3276600" y="4498848"/>
            <a:ext cx="228600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3B1F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Visit the doctor between the 6th–8th month. Doctor issues the Certificate of Confinement (Form 18).</a:t>
            </a:r>
            <a:endParaRPr lang="en-US" sz="950" dirty="0"/>
          </a:p>
        </p:txBody>
      </p:sp>
      <p:sp>
        <p:nvSpPr>
          <p:cNvPr id="20" name="Shape 16"/>
          <p:cNvSpPr/>
          <p:nvPr/>
        </p:nvSpPr>
        <p:spPr>
          <a:xfrm>
            <a:off x="4419600" y="3246120"/>
            <a:ext cx="0" cy="594360"/>
          </a:xfrm>
          <a:prstGeom prst="line">
            <a:avLst/>
          </a:prstGeom>
          <a:noFill/>
          <a:ln w="19050">
            <a:solidFill>
              <a:srgbClr val="A26769"/>
            </a:solidFill>
            <a:prstDash val="sysDot"/>
          </a:ln>
        </p:spPr>
      </p:sp>
      <p:sp>
        <p:nvSpPr>
          <p:cNvPr id="21" name="Shape 17"/>
          <p:cNvSpPr/>
          <p:nvPr/>
        </p:nvSpPr>
        <p:spPr>
          <a:xfrm>
            <a:off x="7421880" y="2926080"/>
            <a:ext cx="640080" cy="640080"/>
          </a:xfrm>
          <a:prstGeom prst="ellipse">
            <a:avLst/>
          </a:prstGeom>
          <a:solidFill>
            <a:srgbClr val="6D2E46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22" name="Text 18"/>
          <p:cNvSpPr/>
          <p:nvPr/>
        </p:nvSpPr>
        <p:spPr>
          <a:xfrm>
            <a:off x="7421880" y="292608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800" dirty="0"/>
          </a:p>
        </p:txBody>
      </p:sp>
      <p:sp>
        <p:nvSpPr>
          <p:cNvPr id="23" name="Shape 19"/>
          <p:cNvSpPr/>
          <p:nvPr/>
        </p:nvSpPr>
        <p:spPr>
          <a:xfrm>
            <a:off x="6507480" y="1600200"/>
            <a:ext cx="2468880" cy="1417320"/>
          </a:xfrm>
          <a:prstGeom prst="roundRect">
            <a:avLst>
              <a:gd name="adj" fmla="val 6452"/>
            </a:avLst>
          </a:prstGeom>
          <a:solidFill>
            <a:srgbClr val="ECE2D0"/>
          </a:solidFill>
          <a:ln/>
        </p:spPr>
      </p:sp>
      <p:sp>
        <p:nvSpPr>
          <p:cNvPr id="24" name="Shape 20"/>
          <p:cNvSpPr/>
          <p:nvPr/>
        </p:nvSpPr>
        <p:spPr>
          <a:xfrm>
            <a:off x="6736080" y="1764792"/>
            <a:ext cx="457200" cy="457200"/>
          </a:xfrm>
          <a:prstGeom prst="ellipse">
            <a:avLst/>
          </a:prstGeom>
          <a:solidFill>
            <a:srgbClr val="A26769"/>
          </a:solidFill>
          <a:ln/>
        </p:spPr>
      </p:sp>
      <p:pic>
        <p:nvPicPr>
          <p:cNvPr id="25" name="Image 2" descr="/home/claude/icons/hospital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4952" y="1883664"/>
            <a:ext cx="219456" cy="219456"/>
          </a:xfrm>
          <a:prstGeom prst="rect">
            <a:avLst/>
          </a:prstGeom>
        </p:spPr>
      </p:pic>
      <p:sp>
        <p:nvSpPr>
          <p:cNvPr id="26" name="Text 21"/>
          <p:cNvSpPr/>
          <p:nvPr/>
        </p:nvSpPr>
        <p:spPr>
          <a:xfrm>
            <a:off x="6507480" y="1737360"/>
            <a:ext cx="2468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3B1F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Post-Delivery Visit</a:t>
            </a:r>
            <a:endParaRPr lang="en-US" sz="1200" dirty="0"/>
          </a:p>
        </p:txBody>
      </p:sp>
      <p:sp>
        <p:nvSpPr>
          <p:cNvPr id="27" name="Text 22"/>
          <p:cNvSpPr/>
          <p:nvPr/>
        </p:nvSpPr>
        <p:spPr>
          <a:xfrm>
            <a:off x="6598920" y="2258568"/>
            <a:ext cx="228600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3B1F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Visit again with the child's birth certificate, hospital discharge paper &amp; Aadhaar copy. Doctor issues Form 23.</a:t>
            </a:r>
            <a:endParaRPr lang="en-US" sz="950" dirty="0"/>
          </a:p>
        </p:txBody>
      </p:sp>
      <p:sp>
        <p:nvSpPr>
          <p:cNvPr id="28" name="Shape 23"/>
          <p:cNvSpPr/>
          <p:nvPr/>
        </p:nvSpPr>
        <p:spPr>
          <a:xfrm>
            <a:off x="7741920" y="3017520"/>
            <a:ext cx="0" cy="228600"/>
          </a:xfrm>
          <a:prstGeom prst="line">
            <a:avLst/>
          </a:prstGeom>
          <a:noFill/>
          <a:ln w="19050">
            <a:solidFill>
              <a:srgbClr val="A26769"/>
            </a:solidFill>
            <a:prstDash val="sysDot"/>
          </a:ln>
        </p:spPr>
      </p:sp>
      <p:sp>
        <p:nvSpPr>
          <p:cNvPr id="29" name="Shape 24"/>
          <p:cNvSpPr/>
          <p:nvPr/>
        </p:nvSpPr>
        <p:spPr>
          <a:xfrm>
            <a:off x="10744200" y="2926080"/>
            <a:ext cx="640080" cy="640080"/>
          </a:xfrm>
          <a:prstGeom prst="ellipse">
            <a:avLst/>
          </a:prstGeom>
          <a:solidFill>
            <a:srgbClr val="6D2E46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30" name="Text 25"/>
          <p:cNvSpPr/>
          <p:nvPr/>
        </p:nvSpPr>
        <p:spPr>
          <a:xfrm>
            <a:off x="10744200" y="292608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800" dirty="0"/>
          </a:p>
        </p:txBody>
      </p:sp>
      <p:sp>
        <p:nvSpPr>
          <p:cNvPr id="31" name="Shape 26"/>
          <p:cNvSpPr/>
          <p:nvPr/>
        </p:nvSpPr>
        <p:spPr>
          <a:xfrm>
            <a:off x="9829800" y="3840480"/>
            <a:ext cx="2468880" cy="1417320"/>
          </a:xfrm>
          <a:prstGeom prst="roundRect">
            <a:avLst>
              <a:gd name="adj" fmla="val 6452"/>
            </a:avLst>
          </a:prstGeom>
          <a:solidFill>
            <a:srgbClr val="ECE2D0"/>
          </a:solidFill>
          <a:ln/>
        </p:spPr>
      </p:sp>
      <p:sp>
        <p:nvSpPr>
          <p:cNvPr id="32" name="Shape 27"/>
          <p:cNvSpPr/>
          <p:nvPr/>
        </p:nvSpPr>
        <p:spPr>
          <a:xfrm>
            <a:off x="10058400" y="4005072"/>
            <a:ext cx="457200" cy="457200"/>
          </a:xfrm>
          <a:prstGeom prst="ellipse">
            <a:avLst/>
          </a:prstGeom>
          <a:solidFill>
            <a:srgbClr val="A26769"/>
          </a:solidFill>
          <a:ln/>
        </p:spPr>
      </p:sp>
      <p:pic>
        <p:nvPicPr>
          <p:cNvPr id="33" name="Image 3" descr="/home/claude/icons/fil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77272" y="4123944"/>
            <a:ext cx="219456" cy="219456"/>
          </a:xfrm>
          <a:prstGeom prst="rect">
            <a:avLst/>
          </a:prstGeom>
        </p:spPr>
      </p:pic>
      <p:sp>
        <p:nvSpPr>
          <p:cNvPr id="34" name="Text 28"/>
          <p:cNvSpPr/>
          <p:nvPr/>
        </p:nvSpPr>
        <p:spPr>
          <a:xfrm>
            <a:off x="9829800" y="3977640"/>
            <a:ext cx="2468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3B1F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Submit to ESIC Branch</a:t>
            </a:r>
            <a:endParaRPr lang="en-US" sz="1200" dirty="0"/>
          </a:p>
        </p:txBody>
      </p:sp>
      <p:sp>
        <p:nvSpPr>
          <p:cNvPr id="35" name="Text 29"/>
          <p:cNvSpPr/>
          <p:nvPr/>
        </p:nvSpPr>
        <p:spPr>
          <a:xfrm>
            <a:off x="9921240" y="4498848"/>
            <a:ext cx="228600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3B1F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Submit all certificates and supporting documents to the ESIC branch office to complete the claim.</a:t>
            </a:r>
            <a:endParaRPr lang="en-US" sz="950" dirty="0"/>
          </a:p>
        </p:txBody>
      </p:sp>
      <p:sp>
        <p:nvSpPr>
          <p:cNvPr id="36" name="Shape 30"/>
          <p:cNvSpPr/>
          <p:nvPr/>
        </p:nvSpPr>
        <p:spPr>
          <a:xfrm>
            <a:off x="11064240" y="3246120"/>
            <a:ext cx="0" cy="594360"/>
          </a:xfrm>
          <a:prstGeom prst="line">
            <a:avLst/>
          </a:prstGeom>
          <a:noFill/>
          <a:ln w="19050">
            <a:solidFill>
              <a:srgbClr val="A26769"/>
            </a:solidFill>
            <a:prstDash val="sysDot"/>
          </a:ln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A267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TWO — ESIC CLAIM PROCESS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3B1F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Documents to Submit at the ESIC Branch Office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5074920" cy="841248"/>
          </a:xfrm>
          <a:prstGeom prst="roundRect">
            <a:avLst>
              <a:gd name="adj" fmla="val 9783"/>
            </a:avLst>
          </a:prstGeom>
          <a:solidFill>
            <a:srgbClr val="ECE2D0"/>
          </a:solidFill>
          <a:ln/>
        </p:spPr>
      </p:sp>
      <p:sp>
        <p:nvSpPr>
          <p:cNvPr id="5" name="Shape 3"/>
          <p:cNvSpPr/>
          <p:nvPr/>
        </p:nvSpPr>
        <p:spPr>
          <a:xfrm>
            <a:off x="713232" y="1746504"/>
            <a:ext cx="548640" cy="548640"/>
          </a:xfrm>
          <a:prstGeom prst="ellipse">
            <a:avLst/>
          </a:prstGeom>
          <a:solidFill>
            <a:srgbClr val="6D2E46"/>
          </a:solidFill>
          <a:ln/>
        </p:spPr>
      </p:sp>
      <p:pic>
        <p:nvPicPr>
          <p:cNvPr id="6" name="Image 0" descr="/home/claude/icons/certifica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55878" y="1889150"/>
            <a:ext cx="263347" cy="263347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417320" y="1600200"/>
            <a:ext cx="402336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3B1F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Original Form 18 (Pre-Delivery)</a:t>
            </a:r>
            <a:endParaRPr lang="en-US" sz="1250" dirty="0"/>
          </a:p>
        </p:txBody>
      </p:sp>
      <p:sp>
        <p:nvSpPr>
          <p:cNvPr id="8" name="Shape 5"/>
          <p:cNvSpPr/>
          <p:nvPr/>
        </p:nvSpPr>
        <p:spPr>
          <a:xfrm>
            <a:off x="5989320" y="1600200"/>
            <a:ext cx="5074920" cy="841248"/>
          </a:xfrm>
          <a:prstGeom prst="roundRect">
            <a:avLst>
              <a:gd name="adj" fmla="val 9783"/>
            </a:avLst>
          </a:prstGeom>
          <a:solidFill>
            <a:srgbClr val="ECE2D0"/>
          </a:solidFill>
          <a:ln/>
        </p:spPr>
      </p:sp>
      <p:sp>
        <p:nvSpPr>
          <p:cNvPr id="9" name="Shape 6"/>
          <p:cNvSpPr/>
          <p:nvPr/>
        </p:nvSpPr>
        <p:spPr>
          <a:xfrm>
            <a:off x="6153912" y="1746504"/>
            <a:ext cx="548640" cy="548640"/>
          </a:xfrm>
          <a:prstGeom prst="ellipse">
            <a:avLst/>
          </a:prstGeom>
          <a:solidFill>
            <a:srgbClr val="6D2E46"/>
          </a:solidFill>
          <a:ln/>
        </p:spPr>
      </p:sp>
      <p:pic>
        <p:nvPicPr>
          <p:cNvPr id="10" name="Image 1" descr="/home/claude/icons/certificat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6558" y="1889150"/>
            <a:ext cx="263347" cy="263347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6858000" y="1600200"/>
            <a:ext cx="402336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3B1F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Original Form 23 (Post-Delivery)</a:t>
            </a:r>
            <a:endParaRPr lang="en-US" sz="1250" dirty="0"/>
          </a:p>
        </p:txBody>
      </p:sp>
      <p:sp>
        <p:nvSpPr>
          <p:cNvPr id="12" name="Shape 8"/>
          <p:cNvSpPr/>
          <p:nvPr/>
        </p:nvSpPr>
        <p:spPr>
          <a:xfrm>
            <a:off x="548640" y="2642616"/>
            <a:ext cx="5074920" cy="841248"/>
          </a:xfrm>
          <a:prstGeom prst="roundRect">
            <a:avLst>
              <a:gd name="adj" fmla="val 9783"/>
            </a:avLst>
          </a:prstGeom>
          <a:solidFill>
            <a:srgbClr val="ECE2D0"/>
          </a:solidFill>
          <a:ln/>
        </p:spPr>
      </p:sp>
      <p:sp>
        <p:nvSpPr>
          <p:cNvPr id="13" name="Shape 9"/>
          <p:cNvSpPr/>
          <p:nvPr/>
        </p:nvSpPr>
        <p:spPr>
          <a:xfrm>
            <a:off x="713232" y="2788920"/>
            <a:ext cx="548640" cy="548640"/>
          </a:xfrm>
          <a:prstGeom prst="ellipse">
            <a:avLst/>
          </a:prstGeom>
          <a:solidFill>
            <a:srgbClr val="6D2E46"/>
          </a:solidFill>
          <a:ln/>
        </p:spPr>
      </p:sp>
      <p:pic>
        <p:nvPicPr>
          <p:cNvPr id="14" name="Image 2" descr="/home/claude/icons/fil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878" y="2931566"/>
            <a:ext cx="263347" cy="263347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1417320" y="2642616"/>
            <a:ext cx="402336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3B1F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ESIC Form 10 (obtained by Employer)</a:t>
            </a:r>
            <a:endParaRPr lang="en-US" sz="1250" dirty="0"/>
          </a:p>
        </p:txBody>
      </p:sp>
      <p:sp>
        <p:nvSpPr>
          <p:cNvPr id="16" name="Shape 11"/>
          <p:cNvSpPr/>
          <p:nvPr/>
        </p:nvSpPr>
        <p:spPr>
          <a:xfrm>
            <a:off x="5989320" y="2642616"/>
            <a:ext cx="5074920" cy="841248"/>
          </a:xfrm>
          <a:prstGeom prst="roundRect">
            <a:avLst>
              <a:gd name="adj" fmla="val 9783"/>
            </a:avLst>
          </a:prstGeom>
          <a:solidFill>
            <a:srgbClr val="ECE2D0"/>
          </a:solidFill>
          <a:ln/>
        </p:spPr>
      </p:sp>
      <p:sp>
        <p:nvSpPr>
          <p:cNvPr id="17" name="Shape 12"/>
          <p:cNvSpPr/>
          <p:nvPr/>
        </p:nvSpPr>
        <p:spPr>
          <a:xfrm>
            <a:off x="6153912" y="2788920"/>
            <a:ext cx="548640" cy="548640"/>
          </a:xfrm>
          <a:prstGeom prst="ellipse">
            <a:avLst/>
          </a:prstGeom>
          <a:solidFill>
            <a:srgbClr val="6D2E46"/>
          </a:solidFill>
          <a:ln/>
        </p:spPr>
      </p:sp>
      <p:pic>
        <p:nvPicPr>
          <p:cNvPr id="18" name="Image 3" descr="/home/claude/icons/signatur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6558" y="2931566"/>
            <a:ext cx="263347" cy="263347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6858000" y="2642616"/>
            <a:ext cx="402336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3B1F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Self-declaration on surviving children (attested by Employer)</a:t>
            </a:r>
            <a:endParaRPr lang="en-US" sz="1250" dirty="0"/>
          </a:p>
        </p:txBody>
      </p:sp>
      <p:sp>
        <p:nvSpPr>
          <p:cNvPr id="20" name="Shape 14"/>
          <p:cNvSpPr/>
          <p:nvPr/>
        </p:nvSpPr>
        <p:spPr>
          <a:xfrm>
            <a:off x="548640" y="3685032"/>
            <a:ext cx="5074920" cy="841248"/>
          </a:xfrm>
          <a:prstGeom prst="roundRect">
            <a:avLst>
              <a:gd name="adj" fmla="val 9783"/>
            </a:avLst>
          </a:prstGeom>
          <a:solidFill>
            <a:srgbClr val="ECE2D0"/>
          </a:solidFill>
          <a:ln/>
        </p:spPr>
      </p:sp>
      <p:sp>
        <p:nvSpPr>
          <p:cNvPr id="21" name="Shape 15"/>
          <p:cNvSpPr/>
          <p:nvPr/>
        </p:nvSpPr>
        <p:spPr>
          <a:xfrm>
            <a:off x="713232" y="3831336"/>
            <a:ext cx="548640" cy="548640"/>
          </a:xfrm>
          <a:prstGeom prst="ellipse">
            <a:avLst/>
          </a:prstGeom>
          <a:solidFill>
            <a:srgbClr val="6D2E46"/>
          </a:solidFill>
          <a:ln/>
        </p:spPr>
      </p:sp>
      <p:pic>
        <p:nvPicPr>
          <p:cNvPr id="22" name="Image 4" descr="/home/claude/icons/hospital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5878" y="3973982"/>
            <a:ext cx="263347" cy="263347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1417320" y="3685032"/>
            <a:ext cx="402336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3B1F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Original Hospital Discharge paper</a:t>
            </a:r>
            <a:endParaRPr lang="en-US" sz="1250" dirty="0"/>
          </a:p>
        </p:txBody>
      </p:sp>
      <p:sp>
        <p:nvSpPr>
          <p:cNvPr id="24" name="Shape 17"/>
          <p:cNvSpPr/>
          <p:nvPr/>
        </p:nvSpPr>
        <p:spPr>
          <a:xfrm>
            <a:off x="5989320" y="3685032"/>
            <a:ext cx="5074920" cy="841248"/>
          </a:xfrm>
          <a:prstGeom prst="roundRect">
            <a:avLst>
              <a:gd name="adj" fmla="val 9783"/>
            </a:avLst>
          </a:prstGeom>
          <a:solidFill>
            <a:srgbClr val="ECE2D0"/>
          </a:solidFill>
          <a:ln/>
        </p:spPr>
      </p:sp>
      <p:sp>
        <p:nvSpPr>
          <p:cNvPr id="25" name="Shape 18"/>
          <p:cNvSpPr/>
          <p:nvPr/>
        </p:nvSpPr>
        <p:spPr>
          <a:xfrm>
            <a:off x="6153912" y="3831336"/>
            <a:ext cx="548640" cy="548640"/>
          </a:xfrm>
          <a:prstGeom prst="ellipse">
            <a:avLst/>
          </a:prstGeom>
          <a:solidFill>
            <a:srgbClr val="6D2E46"/>
          </a:solidFill>
          <a:ln/>
        </p:spPr>
      </p:sp>
      <p:pic>
        <p:nvPicPr>
          <p:cNvPr id="26" name="Image 5" descr="/home/claude/icons/idcar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96558" y="3973982"/>
            <a:ext cx="263347" cy="263347"/>
          </a:xfrm>
          <a:prstGeom prst="rect">
            <a:avLst/>
          </a:prstGeom>
        </p:spPr>
      </p:pic>
      <p:sp>
        <p:nvSpPr>
          <p:cNvPr id="27" name="Text 19"/>
          <p:cNvSpPr/>
          <p:nvPr/>
        </p:nvSpPr>
        <p:spPr>
          <a:xfrm>
            <a:off x="6858000" y="3685032"/>
            <a:ext cx="402336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3B1F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PAN Card &amp; Aadhaar Card of the IP</a:t>
            </a:r>
            <a:endParaRPr lang="en-US" sz="1250" dirty="0"/>
          </a:p>
        </p:txBody>
      </p:sp>
      <p:sp>
        <p:nvSpPr>
          <p:cNvPr id="28" name="Shape 20"/>
          <p:cNvSpPr/>
          <p:nvPr/>
        </p:nvSpPr>
        <p:spPr>
          <a:xfrm>
            <a:off x="548640" y="4727448"/>
            <a:ext cx="5074920" cy="841248"/>
          </a:xfrm>
          <a:prstGeom prst="roundRect">
            <a:avLst>
              <a:gd name="adj" fmla="val 9783"/>
            </a:avLst>
          </a:prstGeom>
          <a:solidFill>
            <a:srgbClr val="ECE2D0"/>
          </a:solidFill>
          <a:ln/>
        </p:spPr>
      </p:sp>
      <p:sp>
        <p:nvSpPr>
          <p:cNvPr id="29" name="Shape 21"/>
          <p:cNvSpPr/>
          <p:nvPr/>
        </p:nvSpPr>
        <p:spPr>
          <a:xfrm>
            <a:off x="713232" y="4873752"/>
            <a:ext cx="548640" cy="548640"/>
          </a:xfrm>
          <a:prstGeom prst="ellipse">
            <a:avLst/>
          </a:prstGeom>
          <a:solidFill>
            <a:srgbClr val="6D2E46"/>
          </a:solidFill>
          <a:ln/>
        </p:spPr>
      </p:sp>
      <p:pic>
        <p:nvPicPr>
          <p:cNvPr id="30" name="Image 6" descr="/home/claude/icons/bank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5878" y="5016398"/>
            <a:ext cx="263347" cy="263347"/>
          </a:xfrm>
          <a:prstGeom prst="rect">
            <a:avLst/>
          </a:prstGeom>
        </p:spPr>
      </p:pic>
      <p:sp>
        <p:nvSpPr>
          <p:cNvPr id="31" name="Text 22"/>
          <p:cNvSpPr/>
          <p:nvPr/>
        </p:nvSpPr>
        <p:spPr>
          <a:xfrm>
            <a:off x="1417320" y="4727448"/>
            <a:ext cx="402336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3B1F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Bank details for benefit receipt (Passbook / Cancelled cheque)</a:t>
            </a:r>
            <a:endParaRPr lang="en-US" sz="1250" dirty="0"/>
          </a:p>
        </p:txBody>
      </p:sp>
      <p:sp>
        <p:nvSpPr>
          <p:cNvPr id="32" name="Shape 23"/>
          <p:cNvSpPr/>
          <p:nvPr/>
        </p:nvSpPr>
        <p:spPr>
          <a:xfrm>
            <a:off x="5989320" y="4727448"/>
            <a:ext cx="5074920" cy="841248"/>
          </a:xfrm>
          <a:prstGeom prst="roundRect">
            <a:avLst>
              <a:gd name="adj" fmla="val 9783"/>
            </a:avLst>
          </a:prstGeom>
          <a:solidFill>
            <a:srgbClr val="ECE2D0"/>
          </a:solidFill>
          <a:ln/>
        </p:spPr>
      </p:sp>
      <p:sp>
        <p:nvSpPr>
          <p:cNvPr id="33" name="Shape 24"/>
          <p:cNvSpPr/>
          <p:nvPr/>
        </p:nvSpPr>
        <p:spPr>
          <a:xfrm>
            <a:off x="6153912" y="4873752"/>
            <a:ext cx="548640" cy="548640"/>
          </a:xfrm>
          <a:prstGeom prst="ellipse">
            <a:avLst/>
          </a:prstGeom>
          <a:solidFill>
            <a:srgbClr val="6D2E46"/>
          </a:solidFill>
          <a:ln/>
        </p:spPr>
      </p:sp>
      <p:pic>
        <p:nvPicPr>
          <p:cNvPr id="34" name="Image 7" descr="/home/claude/icons/baby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96558" y="5016398"/>
            <a:ext cx="263347" cy="263347"/>
          </a:xfrm>
          <a:prstGeom prst="rect">
            <a:avLst/>
          </a:prstGeom>
        </p:spPr>
      </p:pic>
      <p:sp>
        <p:nvSpPr>
          <p:cNvPr id="35" name="Text 25"/>
          <p:cNvSpPr/>
          <p:nvPr/>
        </p:nvSpPr>
        <p:spPr>
          <a:xfrm>
            <a:off x="6858000" y="4727448"/>
            <a:ext cx="402336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3B1F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Childbirth Certificate</a:t>
            </a:r>
            <a:endParaRPr lang="en-US" sz="1250" dirty="0"/>
          </a:p>
        </p:txBody>
      </p:sp>
      <p:sp>
        <p:nvSpPr>
          <p:cNvPr id="36" name="Shape 26"/>
          <p:cNvSpPr/>
          <p:nvPr/>
        </p:nvSpPr>
        <p:spPr>
          <a:xfrm>
            <a:off x="548640" y="5769864"/>
            <a:ext cx="5074920" cy="841248"/>
          </a:xfrm>
          <a:prstGeom prst="roundRect">
            <a:avLst>
              <a:gd name="adj" fmla="val 9783"/>
            </a:avLst>
          </a:prstGeom>
          <a:solidFill>
            <a:srgbClr val="ECE2D0"/>
          </a:solidFill>
          <a:ln/>
        </p:spPr>
      </p:sp>
      <p:sp>
        <p:nvSpPr>
          <p:cNvPr id="37" name="Shape 27"/>
          <p:cNvSpPr/>
          <p:nvPr/>
        </p:nvSpPr>
        <p:spPr>
          <a:xfrm>
            <a:off x="713232" y="5916168"/>
            <a:ext cx="548640" cy="548640"/>
          </a:xfrm>
          <a:prstGeom prst="ellipse">
            <a:avLst/>
          </a:prstGeom>
          <a:solidFill>
            <a:srgbClr val="6D2E46"/>
          </a:solidFill>
          <a:ln/>
        </p:spPr>
      </p:sp>
      <p:pic>
        <p:nvPicPr>
          <p:cNvPr id="38" name="Image 8" descr="/home/claude/icons/clipboar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55878" y="6058814"/>
            <a:ext cx="263347" cy="263347"/>
          </a:xfrm>
          <a:prstGeom prst="rect">
            <a:avLst/>
          </a:prstGeom>
        </p:spPr>
      </p:pic>
      <p:sp>
        <p:nvSpPr>
          <p:cNvPr id="39" name="Text 28"/>
          <p:cNvSpPr/>
          <p:nvPr/>
        </p:nvSpPr>
        <p:spPr>
          <a:xfrm>
            <a:off x="1417320" y="5769864"/>
            <a:ext cx="402336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3B1F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ESIC e-Pehchan form</a:t>
            </a:r>
            <a:endParaRPr lang="en-US" sz="1250" dirty="0"/>
          </a:p>
        </p:txBody>
      </p:sp>
      <p:sp>
        <p:nvSpPr>
          <p:cNvPr id="40" name="Shape 29"/>
          <p:cNvSpPr/>
          <p:nvPr/>
        </p:nvSpPr>
        <p:spPr>
          <a:xfrm>
            <a:off x="5989320" y="5769864"/>
            <a:ext cx="5074920" cy="841248"/>
          </a:xfrm>
          <a:prstGeom prst="roundRect">
            <a:avLst>
              <a:gd name="adj" fmla="val 9783"/>
            </a:avLst>
          </a:prstGeom>
          <a:solidFill>
            <a:srgbClr val="ECE2D0"/>
          </a:solidFill>
          <a:ln/>
        </p:spPr>
      </p:sp>
      <p:sp>
        <p:nvSpPr>
          <p:cNvPr id="41" name="Shape 30"/>
          <p:cNvSpPr/>
          <p:nvPr/>
        </p:nvSpPr>
        <p:spPr>
          <a:xfrm>
            <a:off x="6153912" y="5916168"/>
            <a:ext cx="548640" cy="548640"/>
          </a:xfrm>
          <a:prstGeom prst="ellipse">
            <a:avLst/>
          </a:prstGeom>
          <a:solidFill>
            <a:srgbClr val="6D2E46"/>
          </a:solidFill>
          <a:ln/>
        </p:spPr>
      </p:sp>
      <p:pic>
        <p:nvPicPr>
          <p:cNvPr id="42" name="Image 9" descr="/home/claude/icons/file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96558" y="6058814"/>
            <a:ext cx="263347" cy="263347"/>
          </a:xfrm>
          <a:prstGeom prst="rect">
            <a:avLst/>
          </a:prstGeom>
        </p:spPr>
      </p:pic>
      <p:sp>
        <p:nvSpPr>
          <p:cNvPr id="43" name="Text 31"/>
          <p:cNvSpPr/>
          <p:nvPr/>
        </p:nvSpPr>
        <p:spPr>
          <a:xfrm>
            <a:off x="6858000" y="5769864"/>
            <a:ext cx="402336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3B1F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ESIC Form 37</a:t>
            </a:r>
            <a:endParaRPr lang="en-US" sz="12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3B1F2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-1645920"/>
            <a:ext cx="4572000" cy="4572000"/>
          </a:xfrm>
          <a:prstGeom prst="ellipse">
            <a:avLst/>
          </a:prstGeom>
          <a:solidFill>
            <a:srgbClr val="6D2E46">
              <a:alpha val="7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9875520" y="4389120"/>
            <a:ext cx="4114800" cy="4114800"/>
          </a:xfrm>
          <a:prstGeom prst="ellipse">
            <a:avLst/>
          </a:prstGeom>
          <a:solidFill>
            <a:srgbClr val="A26769">
              <a:alpha val="60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731520" y="914400"/>
            <a:ext cx="106984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Two Paths, One Purpose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31520" y="169164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ECE2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Supporting new mothers with income security, job protection, and time to care for their families.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731520" y="2743200"/>
            <a:ext cx="5029200" cy="3108960"/>
          </a:xfrm>
          <a:prstGeom prst="roundRect">
            <a:avLst>
              <a:gd name="adj" fmla="val 3529"/>
            </a:avLst>
          </a:prstGeom>
          <a:solidFill>
            <a:srgbClr val="6D2E46"/>
          </a:solidFill>
          <a:ln/>
        </p:spPr>
      </p:sp>
      <p:sp>
        <p:nvSpPr>
          <p:cNvPr id="7" name="Shape 5"/>
          <p:cNvSpPr/>
          <p:nvPr/>
        </p:nvSpPr>
        <p:spPr>
          <a:xfrm>
            <a:off x="1051560" y="3063240"/>
            <a:ext cx="731520" cy="731520"/>
          </a:xfrm>
          <a:prstGeom prst="ellipse">
            <a:avLst/>
          </a:prstGeom>
          <a:solidFill>
            <a:srgbClr val="A26769"/>
          </a:solidFill>
          <a:ln/>
        </p:spPr>
      </p:sp>
      <p:pic>
        <p:nvPicPr>
          <p:cNvPr id="8" name="Image 0" descr="/home/claude/icons/shiel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41755" y="3253435"/>
            <a:ext cx="351130" cy="35113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965960" y="3108960"/>
            <a:ext cx="3657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Non-ESIC Employees</a:t>
            </a:r>
            <a:endParaRPr lang="en-US" sz="1700" dirty="0"/>
          </a:p>
        </p:txBody>
      </p:sp>
      <p:sp>
        <p:nvSpPr>
          <p:cNvPr id="10" name="Text 7"/>
          <p:cNvSpPr/>
          <p:nvPr/>
        </p:nvSpPr>
        <p:spPr>
          <a:xfrm>
            <a:off x="1051560" y="3977640"/>
            <a:ext cx="443484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ECE2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Governed by the Maternity Benefit Act, 1961 — full paid leave via the employer, based on tenure and family size.</a:t>
            </a:r>
            <a:endParaRPr lang="en-US" sz="1250" dirty="0"/>
          </a:p>
        </p:txBody>
      </p:sp>
      <p:sp>
        <p:nvSpPr>
          <p:cNvPr id="11" name="Shape 8"/>
          <p:cNvSpPr/>
          <p:nvPr/>
        </p:nvSpPr>
        <p:spPr>
          <a:xfrm>
            <a:off x="6035040" y="2743200"/>
            <a:ext cx="5394960" cy="3108960"/>
          </a:xfrm>
          <a:prstGeom prst="roundRect">
            <a:avLst>
              <a:gd name="adj" fmla="val 3529"/>
            </a:avLst>
          </a:prstGeom>
          <a:solidFill>
            <a:srgbClr val="A26769"/>
          </a:solidFill>
          <a:ln/>
        </p:spPr>
      </p:sp>
      <p:sp>
        <p:nvSpPr>
          <p:cNvPr id="12" name="Shape 9"/>
          <p:cNvSpPr/>
          <p:nvPr/>
        </p:nvSpPr>
        <p:spPr>
          <a:xfrm>
            <a:off x="6355080" y="3063240"/>
            <a:ext cx="731520" cy="731520"/>
          </a:xfrm>
          <a:prstGeom prst="ellipse">
            <a:avLst/>
          </a:prstGeom>
          <a:solidFill>
            <a:srgbClr val="6D2E46"/>
          </a:solidFill>
          <a:ln/>
        </p:spPr>
      </p:sp>
      <p:pic>
        <p:nvPicPr>
          <p:cNvPr id="13" name="Image 1" descr="/home/claude/icons/doctor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5275" y="3253435"/>
            <a:ext cx="351130" cy="35113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7269480" y="3108960"/>
            <a:ext cx="39319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ESIC-Covered Employees</a:t>
            </a:r>
            <a:endParaRPr lang="en-US" sz="1700" dirty="0"/>
          </a:p>
        </p:txBody>
      </p:sp>
      <p:sp>
        <p:nvSpPr>
          <p:cNvPr id="15" name="Text 11"/>
          <p:cNvSpPr/>
          <p:nvPr/>
        </p:nvSpPr>
        <p:spPr>
          <a:xfrm>
            <a:off x="6355080" y="3977640"/>
            <a:ext cx="484632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Benefit claimed through empanelled doctors and the ESIC branch office, supported by a defined document checklist.</a:t>
            </a:r>
            <a:endParaRPr lang="en-US" sz="12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2026-07-17T12:11:24Z</dcterms:created>
  <dcterms:modified xsi:type="dcterms:W3CDTF">2026-07-17T12:11:24Z</dcterms:modified>
</cp:coreProperties>
</file>